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79" r:id="rId3"/>
    <p:sldId id="286" r:id="rId4"/>
    <p:sldId id="261" r:id="rId5"/>
    <p:sldId id="263" r:id="rId6"/>
    <p:sldId id="285" r:id="rId7"/>
    <p:sldId id="282" r:id="rId8"/>
    <p:sldId id="283" r:id="rId9"/>
    <p:sldId id="266" r:id="rId10"/>
    <p:sldId id="258" r:id="rId11"/>
    <p:sldId id="276" r:id="rId12"/>
    <p:sldId id="275" r:id="rId13"/>
    <p:sldId id="270" r:id="rId14"/>
    <p:sldId id="257" r:id="rId15"/>
    <p:sldId id="278" r:id="rId16"/>
    <p:sldId id="267" r:id="rId17"/>
    <p:sldId id="277" r:id="rId18"/>
    <p:sldId id="264" r:id="rId19"/>
    <p:sldId id="289" r:id="rId20"/>
    <p:sldId id="265" r:id="rId21"/>
    <p:sldId id="260" r:id="rId22"/>
    <p:sldId id="287" r:id="rId23"/>
    <p:sldId id="269" r:id="rId24"/>
    <p:sldId id="274" r:id="rId25"/>
    <p:sldId id="268" r:id="rId26"/>
    <p:sldId id="281" r:id="rId27"/>
    <p:sldId id="271" r:id="rId28"/>
    <p:sldId id="273" r:id="rId29"/>
    <p:sldId id="280" r:id="rId30"/>
    <p:sldId id="262" r:id="rId31"/>
    <p:sldId id="272" r:id="rId32"/>
    <p:sldId id="284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897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608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657AE-9490-354C-9AAD-A6C5FF80893B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F8D01-5903-954F-B2D0-33C2CC7C2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F8D01-5903-954F-B2D0-33C2CC7C2E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C09CC724-7DB5-4E4E-9320-C8482AD2C65C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2361A56-1D22-E844-A4F7-3EFA8246C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teacher/Downloads/Introduction%20to%20poetry%20By%20Billy%20Collins.mp4" TargetMode="Externa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teacher/Downloads/Out%20of%20Africa%20(To%20an%20Athlete%20Dying%20Young)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ambic_tetrameter" TargetMode="External"/><Relationship Id="rId4" Type="http://schemas.openxmlformats.org/officeDocument/2006/relationships/hyperlink" Target="http://en.wikipedia.org/wiki/Trochaic_tetrameter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en.wikipedia.org/wiki/Anapestic_tetramete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ambic_tetrameter" TargetMode="External"/><Relationship Id="rId4" Type="http://schemas.openxmlformats.org/officeDocument/2006/relationships/hyperlink" Target="http://en.wikipedia.org/wiki/Trochaic_tetramete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napestic_tetramete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08576"/>
            <a:ext cx="8077200" cy="1499616"/>
          </a:xfrm>
        </p:spPr>
        <p:txBody>
          <a:bodyPr wrap="none">
            <a:normAutofit/>
          </a:bodyPr>
          <a:lstStyle/>
          <a:p>
            <a:r>
              <a:rPr lang="en-US" sz="3600" dirty="0" smtClean="0"/>
              <a:t>Introduction to Poetry</a:t>
            </a:r>
          </a:p>
        </p:txBody>
      </p:sp>
      <p:pic>
        <p:nvPicPr>
          <p:cNvPr id="4" name="Introduction to poetry By Billy Collins.mp4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8000" y="457200"/>
            <a:ext cx="812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89" dirty="0" smtClean="0"/>
              <a:t>3. Poetic Structure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3556" dirty="0" smtClean="0"/>
              <a:t>(Stanza Forms &amp;Syntax)</a:t>
            </a:r>
            <a:endParaRPr lang="en-US" sz="3556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Assignment</a:t>
            </a:r>
          </a:p>
          <a:p>
            <a:r>
              <a:rPr lang="en-US" dirty="0" smtClean="0"/>
              <a:t>Cut up your words.</a:t>
            </a:r>
          </a:p>
          <a:p>
            <a:r>
              <a:rPr lang="en-US" dirty="0" smtClean="0"/>
              <a:t>Create a poem by gluing the words to a sheet of paper.</a:t>
            </a:r>
          </a:p>
          <a:p>
            <a:r>
              <a:rPr lang="en-US" dirty="0" smtClean="0"/>
              <a:t>You can work alone or with a partner.</a:t>
            </a:r>
          </a:p>
          <a:p>
            <a:r>
              <a:rPr lang="en-US" dirty="0" smtClean="0"/>
              <a:t>We will share a few poems on the board.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Cocoon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little caterpillar creeps</a:t>
            </a:r>
          </a:p>
          <a:p>
            <a:pPr algn="ctr">
              <a:buNone/>
            </a:pPr>
            <a:r>
              <a:rPr lang="en-US" dirty="0" smtClean="0"/>
              <a:t>Awhile before in silk it sleeps.</a:t>
            </a:r>
          </a:p>
          <a:p>
            <a:pPr algn="ctr">
              <a:buNone/>
            </a:pPr>
            <a:r>
              <a:rPr lang="en-US" dirty="0" smtClean="0"/>
              <a:t>It sleeps awhile before it flies.</a:t>
            </a:r>
          </a:p>
          <a:p>
            <a:pPr algn="ctr">
              <a:buNone/>
            </a:pPr>
            <a:r>
              <a:rPr lang="en-US" dirty="0" smtClean="0"/>
              <a:t>And flies awhile before it dies.</a:t>
            </a:r>
          </a:p>
          <a:p>
            <a:pPr algn="ctr">
              <a:buNone/>
            </a:pPr>
            <a:r>
              <a:rPr lang="en-US" dirty="0" smtClean="0"/>
              <a:t>And that’s the end of three good tries.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Thinking about the Structure: </a:t>
            </a:r>
            <a:br>
              <a:rPr lang="en-US" dirty="0" smtClean="0"/>
            </a:br>
            <a:r>
              <a:rPr lang="en-US" sz="4800" dirty="0" smtClean="0"/>
              <a:t>Stanza Forms &amp;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does the line length affect the poem?</a:t>
            </a:r>
          </a:p>
          <a:p>
            <a:r>
              <a:rPr lang="en-US" dirty="0" smtClean="0"/>
              <a:t>Is there enjambment?</a:t>
            </a:r>
          </a:p>
          <a:p>
            <a:pPr>
              <a:buNone/>
            </a:pPr>
            <a:r>
              <a:rPr lang="en-US" dirty="0" smtClean="0"/>
              <a:t>	 (Run-on clauses draws us to next line—creates flow.)</a:t>
            </a:r>
          </a:p>
          <a:p>
            <a:r>
              <a:rPr lang="en-US" dirty="0" smtClean="0"/>
              <a:t>Does the line length change dramatically?</a:t>
            </a:r>
          </a:p>
          <a:p>
            <a:r>
              <a:rPr lang="en-US" dirty="0" smtClean="0"/>
              <a:t>What has the poet done with stanza breaks, or stanza length?</a:t>
            </a:r>
          </a:p>
          <a:p>
            <a:r>
              <a:rPr lang="en-US" dirty="0" smtClean="0"/>
              <a:t>Look for spacing, punctuation and capitalization choices.</a:t>
            </a:r>
          </a:p>
          <a:p>
            <a:r>
              <a:rPr lang="en-US" dirty="0" smtClean="0"/>
              <a:t>Does the poem use rhyme? How so? Is there a pattern?</a:t>
            </a:r>
          </a:p>
          <a:p>
            <a:r>
              <a:rPr lang="en-US" dirty="0" smtClean="0"/>
              <a:t>Are there omissions or repetitions of sounds, letters or words?  (Anaphora—repetition of the initial word in several successive lines: “I have a dream…”)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William Carlos Williams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11" dirty="0" smtClean="0"/>
              <a:t>(How does the structure of the poem enhance meaning?)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/>
              <a:t>The Red Wheel Barrow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so much depends</a:t>
            </a:r>
            <a:br>
              <a:rPr lang="en-US" sz="3600" dirty="0" smtClean="0"/>
            </a:br>
            <a:r>
              <a:rPr lang="en-US" sz="3600" dirty="0" smtClean="0"/>
              <a:t>upon </a:t>
            </a:r>
          </a:p>
          <a:p>
            <a:pPr>
              <a:buNone/>
            </a:pPr>
            <a:r>
              <a:rPr lang="en-US" sz="3600" dirty="0" smtClean="0"/>
              <a:t>a red wheel</a:t>
            </a:r>
            <a:br>
              <a:rPr lang="en-US" sz="3600" dirty="0" smtClean="0"/>
            </a:br>
            <a:r>
              <a:rPr lang="en-US" sz="3600" dirty="0" smtClean="0"/>
              <a:t>barrow </a:t>
            </a:r>
          </a:p>
          <a:p>
            <a:pPr>
              <a:buNone/>
            </a:pPr>
            <a:r>
              <a:rPr lang="en-US" sz="3600" dirty="0" smtClean="0"/>
              <a:t>glazed with rain</a:t>
            </a:r>
            <a:br>
              <a:rPr lang="en-US" sz="3600" dirty="0" smtClean="0"/>
            </a:br>
            <a:r>
              <a:rPr lang="en-US" sz="3600" dirty="0" smtClean="0"/>
              <a:t>water </a:t>
            </a:r>
          </a:p>
          <a:p>
            <a:pPr>
              <a:buNone/>
            </a:pPr>
            <a:r>
              <a:rPr lang="en-US" sz="3600" dirty="0" smtClean="0"/>
              <a:t>beside the white</a:t>
            </a:r>
            <a:br>
              <a:rPr lang="en-US" sz="3600" dirty="0" smtClean="0"/>
            </a:br>
            <a:r>
              <a:rPr lang="en-US" sz="3600" dirty="0" smtClean="0"/>
              <a:t>chickens. </a:t>
            </a:r>
            <a:endParaRPr lang="en-US" sz="36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94236"/>
            <a:ext cx="2851539" cy="1135530"/>
          </a:xfrm>
        </p:spPr>
        <p:txBody>
          <a:bodyPr>
            <a:normAutofit fontScale="90000"/>
          </a:bodyPr>
          <a:lstStyle/>
          <a:p>
            <a:r>
              <a:rPr lang="en-US" sz="5333" dirty="0" smtClean="0"/>
              <a:t>4.Imagery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556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564977"/>
            <a:ext cx="6124623" cy="52930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Applying human traits to an object: </a:t>
            </a:r>
          </a:p>
          <a:p>
            <a:pPr>
              <a:buNone/>
            </a:pPr>
            <a:r>
              <a:rPr lang="en-US" sz="2000" dirty="0" smtClean="0"/>
              <a:t>		“the house shut its eyes”</a:t>
            </a:r>
          </a:p>
          <a:p>
            <a:pPr>
              <a:buNone/>
            </a:pPr>
            <a:r>
              <a:rPr lang="en-US" sz="2000" dirty="0" smtClean="0"/>
              <a:t>Personification with an abstraction or someone dead—”Death, be not proud…”</a:t>
            </a:r>
          </a:p>
          <a:p>
            <a:pPr>
              <a:buNone/>
            </a:pPr>
            <a:r>
              <a:rPr lang="en-US" sz="2000" dirty="0" smtClean="0"/>
              <a:t>Likening one thing to another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Extended metaphor—ship in </a:t>
            </a:r>
            <a:r>
              <a:rPr lang="en-US" sz="2000" dirty="0" err="1" smtClean="0"/>
              <a:t>Creon’s</a:t>
            </a:r>
            <a:r>
              <a:rPr lang="en-US" sz="2000" dirty="0" smtClean="0"/>
              <a:t> speech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Unlikely extended metaphor—kings are buckets</a:t>
            </a:r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>
              <a:buNone/>
            </a:pPr>
            <a:r>
              <a:rPr lang="en-US" sz="2000" dirty="0" smtClean="0"/>
              <a:t>A single name stands for more—”press” stands for journalism, “golden arches”—McDonalds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 more specific type of </a:t>
            </a:r>
            <a:r>
              <a:rPr lang="en-US" sz="2000" dirty="0" err="1" smtClean="0"/>
              <a:t>metonomy</a:t>
            </a:r>
            <a:r>
              <a:rPr lang="en-US" sz="2000" dirty="0" smtClean="0"/>
              <a:t>: the part means the whole.  “A set of wheels, all hands on deck, the redneck”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0" y="1564977"/>
            <a:ext cx="2636718" cy="52930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*</a:t>
            </a:r>
            <a:r>
              <a:rPr lang="en-US" sz="2000" dirty="0" smtClean="0"/>
              <a:t>Personification</a:t>
            </a:r>
          </a:p>
          <a:p>
            <a:endParaRPr lang="en-US" sz="2000" dirty="0" smtClean="0"/>
          </a:p>
          <a:p>
            <a:r>
              <a:rPr lang="en-US" sz="2000" dirty="0" smtClean="0"/>
              <a:t>Apostrophe</a:t>
            </a:r>
          </a:p>
          <a:p>
            <a:endParaRPr lang="en-US" sz="2000" dirty="0" smtClean="0"/>
          </a:p>
          <a:p>
            <a:r>
              <a:rPr lang="en-US" sz="2000" dirty="0" smtClean="0"/>
              <a:t>Metaphor/Simile</a:t>
            </a:r>
          </a:p>
          <a:p>
            <a:endParaRPr lang="en-US" sz="2000" dirty="0" smtClean="0"/>
          </a:p>
          <a:p>
            <a:r>
              <a:rPr lang="en-US" sz="2000" dirty="0" smtClean="0"/>
              <a:t>Analogy</a:t>
            </a:r>
          </a:p>
          <a:p>
            <a:endParaRPr lang="en-US" sz="2000" dirty="0" smtClean="0"/>
          </a:p>
          <a:p>
            <a:r>
              <a:rPr lang="en-US" sz="2000" dirty="0" smtClean="0"/>
              <a:t>Conceit</a:t>
            </a:r>
          </a:p>
          <a:p>
            <a:endParaRPr lang="en-US" sz="2000" dirty="0" smtClean="0"/>
          </a:p>
          <a:p>
            <a:r>
              <a:rPr lang="en-US" sz="2000" dirty="0" smtClean="0"/>
              <a:t>Metonymy </a:t>
            </a:r>
          </a:p>
          <a:p>
            <a:r>
              <a:rPr lang="en-US" sz="2000" b="1" dirty="0" smtClean="0"/>
              <a:t>      (</a:t>
            </a:r>
            <a:r>
              <a:rPr lang="en-US" sz="2000" b="1" dirty="0" err="1" smtClean="0"/>
              <a:t>mə-tä-nə-mē</a:t>
            </a:r>
            <a:r>
              <a:rPr lang="en-US" sz="2000" b="1" dirty="0" smtClean="0"/>
              <a:t>)</a:t>
            </a:r>
          </a:p>
          <a:p>
            <a:endParaRPr lang="en-US" sz="2000" b="1" dirty="0" smtClean="0"/>
          </a:p>
          <a:p>
            <a:r>
              <a:rPr lang="en-US" sz="2000" dirty="0" smtClean="0"/>
              <a:t>Synecdoche </a:t>
            </a:r>
          </a:p>
          <a:p>
            <a:r>
              <a:rPr lang="en-US" sz="2000" dirty="0" smtClean="0"/>
              <a:t>    (</a:t>
            </a:r>
            <a:r>
              <a:rPr lang="en-US" sz="2000" b="1" dirty="0" err="1" smtClean="0"/>
              <a:t>sə-nek-də-kē</a:t>
            </a:r>
            <a:r>
              <a:rPr lang="en-US" sz="2000" b="1" dirty="0" smtClean="0"/>
              <a:t>)</a:t>
            </a:r>
            <a:r>
              <a:rPr lang="en-US" sz="20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57176" y="194236"/>
            <a:ext cx="4676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Figurative Language:</a:t>
            </a:r>
          </a:p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Creativity with Words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0"/>
            <a:ext cx="2851538" cy="139087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Imagery </a:t>
            </a:r>
            <a:r>
              <a:rPr lang="en-US" sz="3556" dirty="0" smtClean="0"/>
              <a:t>(cont.)</a:t>
            </a:r>
            <a:endParaRPr lang="en-US" sz="3556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390876"/>
            <a:ext cx="5920642" cy="54671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595" dirty="0" smtClean="0"/>
          </a:p>
          <a:p>
            <a:pPr>
              <a:buNone/>
            </a:pPr>
            <a:r>
              <a:rPr lang="en-US" sz="3097" dirty="0" smtClean="0"/>
              <a:t>Reference to famous person or art</a:t>
            </a:r>
          </a:p>
          <a:p>
            <a:pPr>
              <a:buNone/>
            </a:pPr>
            <a:endParaRPr lang="en-US" sz="3097" dirty="0" smtClean="0"/>
          </a:p>
          <a:p>
            <a:pPr>
              <a:buNone/>
            </a:pPr>
            <a:r>
              <a:rPr lang="en-US" sz="3097" dirty="0" smtClean="0"/>
              <a:t>A </a:t>
            </a:r>
            <a:r>
              <a:rPr lang="en-US" sz="3097" i="1" dirty="0" smtClean="0"/>
              <a:t>seemingly</a:t>
            </a:r>
            <a:r>
              <a:rPr lang="en-US" sz="3097" dirty="0" smtClean="0"/>
              <a:t> contradictory statement</a:t>
            </a:r>
          </a:p>
          <a:p>
            <a:pPr>
              <a:buNone/>
            </a:pPr>
            <a:r>
              <a:rPr lang="en-US" sz="3097" dirty="0" smtClean="0"/>
              <a:t>	</a:t>
            </a:r>
          </a:p>
          <a:p>
            <a:pPr>
              <a:buNone/>
            </a:pPr>
            <a:r>
              <a:rPr lang="en-US" sz="3097" dirty="0" smtClean="0"/>
              <a:t>A contradictory phrase: “icy heat”</a:t>
            </a:r>
          </a:p>
          <a:p>
            <a:pPr>
              <a:buNone/>
            </a:pPr>
            <a:endParaRPr lang="en-US" sz="3097" dirty="0" smtClean="0"/>
          </a:p>
          <a:p>
            <a:pPr>
              <a:buNone/>
            </a:pPr>
            <a:r>
              <a:rPr lang="en-US" sz="3097" dirty="0" smtClean="0"/>
              <a:t>Overstatement or—exaggeration</a:t>
            </a:r>
          </a:p>
          <a:p>
            <a:pPr>
              <a:buNone/>
            </a:pPr>
            <a:r>
              <a:rPr lang="en-US" sz="3097" dirty="0" smtClean="0"/>
              <a:t>       -minimizing (Litotes)</a:t>
            </a:r>
          </a:p>
          <a:p>
            <a:pPr>
              <a:buNone/>
            </a:pPr>
            <a:endParaRPr lang="en-US" sz="3097" dirty="0" smtClean="0"/>
          </a:p>
          <a:p>
            <a:pPr>
              <a:buNone/>
            </a:pPr>
            <a:r>
              <a:rPr lang="en-US" sz="3097" dirty="0" smtClean="0"/>
              <a:t>Opposite of what’s expected</a:t>
            </a:r>
          </a:p>
          <a:p>
            <a:pPr>
              <a:buNone/>
            </a:pPr>
            <a:endParaRPr lang="en-US" sz="3097" smtClean="0"/>
          </a:p>
          <a:p>
            <a:pPr>
              <a:buNone/>
            </a:pPr>
            <a:r>
              <a:rPr lang="en-US" sz="3097" smtClean="0"/>
              <a:t>An </a:t>
            </a:r>
            <a:r>
              <a:rPr lang="en-US" sz="3097" dirty="0" smtClean="0"/>
              <a:t>object takes on greater meaning.</a:t>
            </a:r>
          </a:p>
          <a:p>
            <a:pPr>
              <a:buNone/>
            </a:pPr>
            <a:endParaRPr lang="en-US" sz="3097" dirty="0" smtClean="0"/>
          </a:p>
          <a:p>
            <a:pPr>
              <a:buNone/>
            </a:pPr>
            <a:endParaRPr lang="en-US" sz="3097" dirty="0" smtClean="0"/>
          </a:p>
          <a:p>
            <a:pPr>
              <a:buNone/>
            </a:pPr>
            <a:r>
              <a:rPr lang="en-US" sz="3097" dirty="0" smtClean="0"/>
              <a:t>Mixing of senses (color/sound or taste/touch) </a:t>
            </a:r>
          </a:p>
          <a:p>
            <a:pPr>
              <a:buNone/>
            </a:pPr>
            <a:r>
              <a:rPr lang="en-US" sz="3097" dirty="0" smtClean="0"/>
              <a:t>		“screaming yellow tie” or “sour wind”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" y="1390876"/>
            <a:ext cx="3019376" cy="546712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Allusion</a:t>
            </a:r>
          </a:p>
          <a:p>
            <a:endParaRPr lang="en-US" sz="2400" dirty="0" smtClean="0"/>
          </a:p>
          <a:p>
            <a:r>
              <a:rPr lang="en-US" sz="2400" dirty="0" smtClean="0"/>
              <a:t>Paradox</a:t>
            </a:r>
          </a:p>
          <a:p>
            <a:r>
              <a:rPr lang="en-US" sz="2400" dirty="0" smtClean="0"/>
              <a:t>    </a:t>
            </a:r>
          </a:p>
          <a:p>
            <a:r>
              <a:rPr lang="en-US" sz="2400" dirty="0" smtClean="0"/>
              <a:t>Oxymoron</a:t>
            </a:r>
          </a:p>
          <a:p>
            <a:endParaRPr lang="en-US" sz="2400" dirty="0" smtClean="0"/>
          </a:p>
          <a:p>
            <a:r>
              <a:rPr lang="en-US" sz="2400" dirty="0" smtClean="0"/>
              <a:t>Hyperbole &amp;</a:t>
            </a:r>
          </a:p>
          <a:p>
            <a:r>
              <a:rPr lang="en-US" sz="2400" dirty="0" smtClean="0"/>
              <a:t>   Understatement</a:t>
            </a:r>
          </a:p>
          <a:p>
            <a:endParaRPr lang="en-US" sz="2400" dirty="0" smtClean="0"/>
          </a:p>
          <a:p>
            <a:r>
              <a:rPr lang="en-US" sz="2400" dirty="0" smtClean="0"/>
              <a:t>Irony</a:t>
            </a:r>
          </a:p>
          <a:p>
            <a:endParaRPr lang="en-US" sz="2400" dirty="0" smtClean="0"/>
          </a:p>
          <a:p>
            <a:r>
              <a:rPr lang="en-US" sz="2400" dirty="0" smtClean="0"/>
              <a:t>Symbol</a:t>
            </a:r>
          </a:p>
          <a:p>
            <a:r>
              <a:rPr lang="en-US" sz="2400" dirty="0" smtClean="0"/>
              <a:t>    </a:t>
            </a:r>
          </a:p>
          <a:p>
            <a:r>
              <a:rPr lang="en-US" sz="2400" dirty="0" err="1" smtClean="0"/>
              <a:t>Synesthesia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(</a:t>
            </a:r>
            <a:r>
              <a:rPr lang="en-US" sz="2400" b="1" dirty="0" err="1" smtClean="0"/>
              <a:t>si-nəs-thē-zhē-ə</a:t>
            </a:r>
            <a:r>
              <a:rPr lang="en-US" sz="2400" b="1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 Exercise--</a:t>
            </a:r>
            <a:r>
              <a:rPr lang="en-US" dirty="0" err="1" smtClean="0"/>
              <a:t>Synesthesia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Place the concept of “fear” into the following categories: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Sound or instrument</a:t>
            </a:r>
          </a:p>
          <a:p>
            <a:pPr lvl="1"/>
            <a:r>
              <a:rPr lang="en-US" dirty="0" smtClean="0"/>
              <a:t>Taste or food</a:t>
            </a:r>
          </a:p>
          <a:p>
            <a:pPr lvl="1"/>
            <a:r>
              <a:rPr lang="en-US" dirty="0" smtClean="0"/>
              <a:t>Animal</a:t>
            </a:r>
          </a:p>
          <a:p>
            <a:pPr lvl="1"/>
            <a:r>
              <a:rPr lang="en-US" dirty="0" smtClean="0"/>
              <a:t>Body of water</a:t>
            </a:r>
          </a:p>
          <a:p>
            <a:pPr lvl="1"/>
            <a:r>
              <a:rPr lang="en-US" dirty="0" smtClean="0"/>
              <a:t>Piece of furniture</a:t>
            </a:r>
          </a:p>
          <a:p>
            <a:pPr lvl="1"/>
            <a:r>
              <a:rPr lang="en-US" dirty="0" smtClean="0"/>
              <a:t>Famous Person</a:t>
            </a:r>
          </a:p>
          <a:p>
            <a:pPr lvl="1"/>
            <a:r>
              <a:rPr lang="en-US" dirty="0" smtClean="0"/>
              <a:t>Article of clothing</a:t>
            </a:r>
          </a:p>
          <a:p>
            <a:pPr lvl="1"/>
            <a:r>
              <a:rPr lang="en-US" dirty="0" smtClean="0"/>
              <a:t>Country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Adding </a:t>
            </a:r>
            <a:br>
              <a:rPr lang="en-US" sz="3600" dirty="0" smtClean="0"/>
            </a:br>
            <a:r>
              <a:rPr lang="en-US" sz="3600" dirty="0" smtClean="0"/>
              <a:t>to Imagery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6719" y="1616288"/>
            <a:ext cx="6507281" cy="540665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The word’s sound imitates the actual sound: </a:t>
            </a:r>
          </a:p>
          <a:p>
            <a:pPr>
              <a:buNone/>
            </a:pPr>
            <a:r>
              <a:rPr lang="en-US" sz="9600" dirty="0" smtClean="0"/>
              <a:t>		“ululating” or “pop”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Repetition of initial consonant sound: </a:t>
            </a:r>
          </a:p>
          <a:p>
            <a:pPr>
              <a:buNone/>
            </a:pPr>
            <a:r>
              <a:rPr lang="en-US" sz="9600" dirty="0" smtClean="0"/>
              <a:t>		“</a:t>
            </a:r>
            <a:r>
              <a:rPr lang="en-US" sz="9600" u="sng" dirty="0" smtClean="0"/>
              <a:t>s</a:t>
            </a:r>
            <a:r>
              <a:rPr lang="en-US" sz="9600" dirty="0" smtClean="0"/>
              <a:t>ails did </a:t>
            </a:r>
            <a:r>
              <a:rPr lang="en-US" sz="9600" u="sng" dirty="0" smtClean="0"/>
              <a:t>s</a:t>
            </a:r>
            <a:r>
              <a:rPr lang="en-US" sz="9600" dirty="0" smtClean="0"/>
              <a:t>igh like </a:t>
            </a:r>
            <a:r>
              <a:rPr lang="en-US" sz="9600" u="sng" dirty="0" smtClean="0"/>
              <a:t>s</a:t>
            </a:r>
            <a:r>
              <a:rPr lang="en-US" sz="9600" dirty="0" smtClean="0"/>
              <a:t>edge”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Repetition of vowel sounds:</a:t>
            </a:r>
          </a:p>
          <a:p>
            <a:pPr>
              <a:buNone/>
            </a:pPr>
            <a:r>
              <a:rPr lang="en-US" sz="9600" dirty="0" smtClean="0"/>
              <a:t>		“B</a:t>
            </a:r>
            <a:r>
              <a:rPr lang="en-US" sz="9600" u="sng" dirty="0" smtClean="0"/>
              <a:t>e</a:t>
            </a:r>
            <a:r>
              <a:rPr lang="en-US" sz="9600" dirty="0" smtClean="0"/>
              <a:t> near m</a:t>
            </a:r>
            <a:r>
              <a:rPr lang="en-US" sz="9600" u="sng" dirty="0" smtClean="0"/>
              <a:t>e</a:t>
            </a:r>
            <a:r>
              <a:rPr lang="en-US" sz="9600" dirty="0" smtClean="0"/>
              <a:t> when m</a:t>
            </a:r>
            <a:r>
              <a:rPr lang="en-US" sz="9600" u="sng" dirty="0" smtClean="0"/>
              <a:t>y</a:t>
            </a:r>
            <a:r>
              <a:rPr lang="en-US" sz="9600" dirty="0" smtClean="0"/>
              <a:t> l</a:t>
            </a:r>
            <a:r>
              <a:rPr lang="en-US" sz="9600" u="sng" dirty="0" smtClean="0"/>
              <a:t>i</a:t>
            </a:r>
            <a:r>
              <a:rPr lang="en-US" sz="9600" dirty="0" smtClean="0"/>
              <a:t>ght is low.”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Repetition of internal consonant sounds:</a:t>
            </a:r>
          </a:p>
          <a:p>
            <a:pPr>
              <a:buNone/>
            </a:pPr>
            <a:r>
              <a:rPr lang="en-US" sz="9600" dirty="0" smtClean="0"/>
              <a:t>		“Linger no longer with anger.”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A complete pause in a line of poetry. 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7385" dirty="0" smtClean="0"/>
              <a:t> </a:t>
            </a:r>
          </a:p>
          <a:p>
            <a:endParaRPr lang="en-US" sz="7385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451349"/>
            <a:ext cx="2691582" cy="5406651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Onomatopoeia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Alliteration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Assonance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Consonance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Caesura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72118" y="669143"/>
            <a:ext cx="33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D25D"/>
                </a:solidFill>
              </a:rPr>
              <a:t>in small ways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Narrative</a:t>
            </a:r>
          </a:p>
          <a:p>
            <a:pPr lvl="1"/>
            <a:r>
              <a:rPr lang="en-US" dirty="0" smtClean="0"/>
              <a:t>Tells story, has crisis or turning point, uses formula or stock phrases repeated, images lead toward a crisis and give consequence</a:t>
            </a:r>
            <a:endParaRPr lang="en-US" dirty="0" smtClean="0"/>
          </a:p>
          <a:p>
            <a:r>
              <a:rPr lang="en-US" dirty="0" smtClean="0"/>
              <a:t>Dramatic</a:t>
            </a:r>
          </a:p>
          <a:p>
            <a:pPr lvl="1"/>
            <a:r>
              <a:rPr lang="en-US" dirty="0" smtClean="0"/>
              <a:t>Writer adopts another’s voice and portrays character (soliloquy, dramatic monologue, epistolary) (Or the narrator may not be a person at all.)</a:t>
            </a:r>
          </a:p>
          <a:p>
            <a:r>
              <a:rPr lang="en-US" dirty="0" smtClean="0"/>
              <a:t>Lyric </a:t>
            </a:r>
            <a:r>
              <a:rPr lang="en-US" dirty="0" smtClean="0"/>
              <a:t>(Ode)</a:t>
            </a:r>
          </a:p>
          <a:p>
            <a:pPr lvl="1"/>
            <a:r>
              <a:rPr lang="en-US" dirty="0" smtClean="0"/>
              <a:t>A private, visionary or emotional poem, love poem, encomium (poem of praise), elegy (death song), meditative </a:t>
            </a:r>
            <a:r>
              <a:rPr lang="en-US" dirty="0" smtClean="0"/>
              <a:t>poem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“To An Athlete Dying Young</a:t>
            </a:r>
            <a:r>
              <a:rPr lang="en-US" smtClean="0"/>
              <a:t>” Lyric</a:t>
            </a:r>
            <a:endParaRPr lang="en-US" dirty="0"/>
          </a:p>
        </p:txBody>
      </p:sp>
      <p:pic>
        <p:nvPicPr>
          <p:cNvPr id="4" name="Out of Africa (To an Athlete Dying Young)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94503" y="1491656"/>
            <a:ext cx="6707929" cy="536634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Poetry I unit: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/>
          <a:lstStyle/>
          <a:p>
            <a:r>
              <a:rPr lang="en-US" dirty="0" smtClean="0"/>
              <a:t>Discuss poetry using poetic terminology.</a:t>
            </a:r>
          </a:p>
          <a:p>
            <a:r>
              <a:rPr lang="en-US" dirty="0" smtClean="0"/>
              <a:t>Use TPCASTT as a tool for deeper understanding</a:t>
            </a:r>
          </a:p>
          <a:p>
            <a:r>
              <a:rPr lang="en-US" dirty="0" smtClean="0"/>
              <a:t>Demonstrate knowledge of the sonnet’s structure by writing one</a:t>
            </a:r>
          </a:p>
          <a:p>
            <a:r>
              <a:rPr lang="en-US" dirty="0" smtClean="0"/>
              <a:t>Become familiar with the AP multiple choice poetry test</a:t>
            </a:r>
          </a:p>
          <a:p>
            <a:r>
              <a:rPr lang="en-US" dirty="0" smtClean="0"/>
              <a:t>Demonstrate the ability to explicate poetry in the essay format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Writer’s attitude toward subject shown through</a:t>
            </a:r>
          </a:p>
          <a:p>
            <a:pPr lvl="1"/>
            <a:r>
              <a:rPr lang="en-US" dirty="0" smtClean="0"/>
              <a:t>Rhythm</a:t>
            </a:r>
          </a:p>
          <a:p>
            <a:pPr lvl="1"/>
            <a:r>
              <a:rPr lang="en-US" dirty="0" smtClean="0"/>
              <a:t>Sounds</a:t>
            </a:r>
          </a:p>
          <a:p>
            <a:pPr lvl="1"/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and mostly--</a:t>
            </a:r>
            <a:r>
              <a:rPr lang="en-US" b="1" dirty="0" smtClean="0"/>
              <a:t>Word selection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tone in 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 the following words into two groups of six according to tone.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freedom		skull			rodents </a:t>
            </a:r>
          </a:p>
          <a:p>
            <a:pPr>
              <a:buNone/>
            </a:pPr>
            <a:r>
              <a:rPr lang="en-US" dirty="0" smtClean="0"/>
              <a:t>sparkling		sheltered		wrath</a:t>
            </a:r>
          </a:p>
          <a:p>
            <a:pPr>
              <a:buNone/>
            </a:pPr>
            <a:r>
              <a:rPr lang="en-US" dirty="0" smtClean="0"/>
              <a:t>torrid		curse			love</a:t>
            </a:r>
          </a:p>
          <a:p>
            <a:pPr>
              <a:buNone/>
            </a:pPr>
            <a:r>
              <a:rPr lang="en-US" dirty="0" smtClean="0"/>
              <a:t>sleek		veins			tiller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freedom, love, sleek, sparkling, sheltered, tiller</a:t>
            </a:r>
          </a:p>
          <a:p>
            <a:r>
              <a:rPr lang="en-US" dirty="0" smtClean="0"/>
              <a:t>skull, wrath, rodent, veins, curse, torrid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using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1—write a 3 line poem reflecting humility</a:t>
            </a:r>
          </a:p>
          <a:p>
            <a:r>
              <a:rPr lang="en-US" dirty="0" smtClean="0"/>
              <a:t>Group 2—write a 3 line poem reflecting humor</a:t>
            </a:r>
          </a:p>
          <a:p>
            <a:r>
              <a:rPr lang="en-US" dirty="0" smtClean="0"/>
              <a:t>Group 3—write a 3 line poem reflecting rage</a:t>
            </a:r>
          </a:p>
          <a:p>
            <a:r>
              <a:rPr lang="en-US" dirty="0" smtClean="0"/>
              <a:t>Group 4—write a 3 line poem reflecting silly love</a:t>
            </a:r>
          </a:p>
          <a:p>
            <a:r>
              <a:rPr lang="en-US" dirty="0" smtClean="0"/>
              <a:t>Group 5—write a 3 line poem reflecting arrogance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read each poem before class. Orange book.</a:t>
            </a:r>
          </a:p>
          <a:p>
            <a:r>
              <a:rPr lang="en-US" dirty="0" smtClean="0"/>
              <a:t>Write a 3 sentence analysis for each due on _____.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1. “Sir Patrick Spence” (546). </a:t>
            </a:r>
          </a:p>
          <a:p>
            <a:pPr>
              <a:buNone/>
            </a:pPr>
            <a:r>
              <a:rPr lang="en-US" dirty="0" smtClean="0"/>
              <a:t>2.“May He Lose His Way” (570). </a:t>
            </a:r>
          </a:p>
          <a:p>
            <a:pPr>
              <a:buNone/>
            </a:pPr>
            <a:r>
              <a:rPr lang="en-US" dirty="0" smtClean="0"/>
              <a:t>3. The River Merchant’s Wife” (600). </a:t>
            </a:r>
          </a:p>
          <a:p>
            <a:pPr>
              <a:buNone/>
            </a:pPr>
            <a:r>
              <a:rPr lang="en-US" dirty="0" smtClean="0"/>
              <a:t>4. “Then” (654). </a:t>
            </a:r>
          </a:p>
          <a:p>
            <a:pPr>
              <a:buNone/>
            </a:pPr>
            <a:r>
              <a:rPr lang="en-US" dirty="0" smtClean="0"/>
              <a:t>5. “In Absence from </a:t>
            </a:r>
            <a:r>
              <a:rPr lang="en-US" dirty="0" err="1" smtClean="0"/>
              <a:t>Becchina</a:t>
            </a:r>
            <a:r>
              <a:rPr lang="en-US" dirty="0" smtClean="0"/>
              <a:t>” (676). </a:t>
            </a:r>
          </a:p>
          <a:p>
            <a:pPr>
              <a:buNone/>
            </a:pPr>
            <a:r>
              <a:rPr lang="en-US" dirty="0" smtClean="0"/>
              <a:t>6. “Seeing Hsia Chan Off by River” (679). </a:t>
            </a:r>
          </a:p>
          <a:p>
            <a:pPr>
              <a:buNone/>
            </a:pPr>
            <a:r>
              <a:rPr lang="en-US" dirty="0" smtClean="0"/>
              <a:t>7. “Olympian II” (758).</a:t>
            </a:r>
          </a:p>
          <a:p>
            <a:pPr>
              <a:buNone/>
            </a:pPr>
            <a:r>
              <a:rPr lang="en-US" dirty="0" smtClean="0"/>
              <a:t>8. “Six </a:t>
            </a:r>
            <a:r>
              <a:rPr lang="en-US" dirty="0" err="1" smtClean="0"/>
              <a:t>Tanka</a:t>
            </a:r>
            <a:r>
              <a:rPr lang="en-US" dirty="0" smtClean="0"/>
              <a:t>” (763). </a:t>
            </a:r>
          </a:p>
          <a:p>
            <a:pPr>
              <a:buNone/>
            </a:pPr>
            <a:r>
              <a:rPr lang="en-US" dirty="0" smtClean="0"/>
              <a:t>9. “The Complaint of Chaucer to His Purse” (808).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Structures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775191"/>
            <a:ext cx="845498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4 line stanza, iambic tetrameter, short lines to give speed, good for narration, one scene per quatrain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Ballad Of A Thin Man   </a:t>
            </a:r>
          </a:p>
          <a:p>
            <a:pPr algn="ctr">
              <a:buNone/>
            </a:pPr>
            <a:r>
              <a:rPr lang="en-US" sz="2162" b="1" dirty="0" smtClean="0"/>
              <a:t>by Bob Dylan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000" dirty="0" smtClean="0"/>
              <a:t>You walk into the room</a:t>
            </a:r>
            <a:br>
              <a:rPr lang="en-US" sz="3000" dirty="0" smtClean="0"/>
            </a:br>
            <a:r>
              <a:rPr lang="en-US" sz="3000" dirty="0" smtClean="0"/>
              <a:t>With your pencil in your hand</a:t>
            </a:r>
            <a:br>
              <a:rPr lang="en-US" sz="3000" dirty="0" smtClean="0"/>
            </a:br>
            <a:r>
              <a:rPr lang="en-US" sz="3000" dirty="0" smtClean="0"/>
              <a:t>You see somebody naked</a:t>
            </a:r>
            <a:br>
              <a:rPr lang="en-US" sz="3000" dirty="0" smtClean="0"/>
            </a:br>
            <a:r>
              <a:rPr lang="en-US" sz="3000" dirty="0" smtClean="0"/>
              <a:t>And you say, “Who is that man?”</a:t>
            </a:r>
            <a:br>
              <a:rPr lang="en-US" sz="3000" dirty="0" smtClean="0"/>
            </a:b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Shakespearean Sonnet 18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Shall I compare thee to a summer’s </a:t>
            </a:r>
            <a:r>
              <a:rPr lang="en-US" dirty="0" smtClean="0">
                <a:solidFill>
                  <a:srgbClr val="FF0000"/>
                </a:solidFill>
              </a:rPr>
              <a:t>day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Thou art more lovely &amp; more </a:t>
            </a:r>
            <a:r>
              <a:rPr lang="en-US" dirty="0" smtClean="0">
                <a:solidFill>
                  <a:srgbClr val="17375E"/>
                </a:solidFill>
              </a:rPr>
              <a:t>temperate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Rough winds do shake the darling buds of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</a:p>
          <a:p>
            <a:pPr>
              <a:buNone/>
            </a:pPr>
            <a:r>
              <a:rPr lang="en-US" dirty="0" smtClean="0"/>
              <a:t>And summer’s lease hath all too short a </a:t>
            </a:r>
            <a:r>
              <a:rPr lang="en-US" dirty="0" smtClean="0">
                <a:solidFill>
                  <a:srgbClr val="17375E"/>
                </a:solidFill>
              </a:rPr>
              <a:t>date;</a:t>
            </a:r>
          </a:p>
          <a:p>
            <a:pPr>
              <a:buNone/>
            </a:pPr>
            <a:r>
              <a:rPr lang="en-US" dirty="0" smtClean="0"/>
              <a:t>Sometimes too hot the eye of heaven </a:t>
            </a:r>
            <a:r>
              <a:rPr lang="en-US" dirty="0" smtClean="0">
                <a:solidFill>
                  <a:srgbClr val="800000"/>
                </a:solidFill>
              </a:rPr>
              <a:t>shines,</a:t>
            </a:r>
          </a:p>
          <a:p>
            <a:pPr>
              <a:buNone/>
            </a:pPr>
            <a:r>
              <a:rPr lang="en-US" dirty="0" smtClean="0"/>
              <a:t>And often is his gold complexion </a:t>
            </a:r>
            <a:r>
              <a:rPr lang="en-US" dirty="0" smtClean="0">
                <a:solidFill>
                  <a:srgbClr val="008000"/>
                </a:solidFill>
              </a:rPr>
              <a:t>dimmed’</a:t>
            </a:r>
          </a:p>
          <a:p>
            <a:pPr>
              <a:buNone/>
            </a:pPr>
            <a:r>
              <a:rPr lang="en-US" dirty="0" smtClean="0"/>
              <a:t>And every fair from fair sometime </a:t>
            </a:r>
            <a:r>
              <a:rPr lang="en-US" dirty="0" smtClean="0">
                <a:solidFill>
                  <a:srgbClr val="800000"/>
                </a:solidFill>
              </a:rPr>
              <a:t>declines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By chance, or nature’s changing course, </a:t>
            </a:r>
            <a:r>
              <a:rPr lang="en-US" dirty="0" smtClean="0">
                <a:solidFill>
                  <a:srgbClr val="008000"/>
                </a:solidFill>
              </a:rPr>
              <a:t>untrimmed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But thy eternal summer shall not </a:t>
            </a:r>
            <a:r>
              <a:rPr lang="en-US" dirty="0" smtClean="0">
                <a:solidFill>
                  <a:srgbClr val="0000FF"/>
                </a:solidFill>
              </a:rPr>
              <a:t>fade</a:t>
            </a:r>
          </a:p>
          <a:p>
            <a:pPr>
              <a:buNone/>
            </a:pPr>
            <a:r>
              <a:rPr lang="en-US" dirty="0" smtClean="0"/>
              <a:t>Nor lose possession of that fair thou </a:t>
            </a:r>
            <a:r>
              <a:rPr lang="en-US" dirty="0" err="1" smtClean="0">
                <a:solidFill>
                  <a:srgbClr val="000090"/>
                </a:solidFill>
              </a:rPr>
              <a:t>owest</a:t>
            </a:r>
            <a:r>
              <a:rPr lang="en-US" dirty="0" smtClean="0">
                <a:solidFill>
                  <a:srgbClr val="000090"/>
                </a:solidFill>
              </a:rPr>
              <a:t>;</a:t>
            </a:r>
          </a:p>
          <a:p>
            <a:pPr>
              <a:buNone/>
            </a:pPr>
            <a:r>
              <a:rPr lang="en-US" dirty="0" smtClean="0"/>
              <a:t>Nor shall Death brag thou </a:t>
            </a:r>
            <a:r>
              <a:rPr lang="en-US" dirty="0" err="1" smtClean="0"/>
              <a:t>wanderest</a:t>
            </a:r>
            <a:r>
              <a:rPr lang="en-US" dirty="0" smtClean="0"/>
              <a:t> in his </a:t>
            </a:r>
            <a:r>
              <a:rPr lang="en-US" dirty="0" smtClean="0">
                <a:solidFill>
                  <a:srgbClr val="0000FF"/>
                </a:solidFill>
              </a:rPr>
              <a:t>shade.</a:t>
            </a:r>
          </a:p>
          <a:p>
            <a:pPr>
              <a:buNone/>
            </a:pPr>
            <a:r>
              <a:rPr lang="en-US" dirty="0" smtClean="0"/>
              <a:t>When in eternal lines to time thou </a:t>
            </a:r>
            <a:r>
              <a:rPr lang="en-US" dirty="0" err="1" smtClean="0">
                <a:solidFill>
                  <a:srgbClr val="000090"/>
                </a:solidFill>
              </a:rPr>
              <a:t>growest</a:t>
            </a:r>
            <a:r>
              <a:rPr lang="en-US" dirty="0" smtClean="0">
                <a:solidFill>
                  <a:srgbClr val="000090"/>
                </a:solidFill>
              </a:rPr>
              <a:t>—</a:t>
            </a:r>
          </a:p>
          <a:p>
            <a:pPr>
              <a:buNone/>
            </a:pPr>
            <a:r>
              <a:rPr lang="en-US" dirty="0" smtClean="0"/>
              <a:t>So long as men can breathe, or eyes can </a:t>
            </a:r>
            <a:r>
              <a:rPr lang="en-US" u="sng" dirty="0" smtClean="0"/>
              <a:t>see,</a:t>
            </a:r>
          </a:p>
          <a:p>
            <a:pPr>
              <a:buNone/>
            </a:pPr>
            <a:r>
              <a:rPr lang="en-US" dirty="0" smtClean="0"/>
              <a:t>So long lives this, &amp; this gives life to </a:t>
            </a:r>
            <a:r>
              <a:rPr lang="en-US" u="sng" dirty="0" smtClean="0"/>
              <a:t>thee.</a:t>
            </a:r>
          </a:p>
          <a:p>
            <a:pPr>
              <a:buNone/>
            </a:pPr>
            <a:r>
              <a:rPr lang="en-US" dirty="0" smtClean="0"/>
              <a:t>						--Shakespeare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Italian Sonnet: Death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08176"/>
            <a:ext cx="8686800" cy="5449823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7200" b="1" dirty="0" smtClean="0">
                <a:latin typeface="+mj-lt"/>
                <a:cs typeface="Arial Unicode MS"/>
              </a:rPr>
              <a:t>DEATH</a:t>
            </a:r>
          </a:p>
          <a:p>
            <a:pPr algn="ctr">
              <a:buNone/>
            </a:pPr>
            <a:r>
              <a:rPr lang="en-US" sz="7200" b="1" dirty="0" smtClean="0">
                <a:latin typeface="+mj-lt"/>
                <a:cs typeface="Arial Unicode MS"/>
              </a:rPr>
              <a:t> </a:t>
            </a: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Death be </a:t>
            </a:r>
            <a:r>
              <a:rPr lang="en-US" sz="7200" dirty="0">
                <a:latin typeface="+mj-lt"/>
                <a:cs typeface="Arial Unicode MS"/>
              </a:rPr>
              <a:t>not proud, though some have called</a:t>
            </a:r>
            <a:r>
              <a:rPr lang="en-US" sz="7200" dirty="0">
                <a:solidFill>
                  <a:srgbClr val="000090"/>
                </a:solidFill>
                <a:latin typeface="+mj-lt"/>
                <a:cs typeface="Arial Unicode MS"/>
              </a:rPr>
              <a:t> </a:t>
            </a:r>
            <a:r>
              <a:rPr lang="en-US" sz="7200" dirty="0" smtClean="0">
                <a:solidFill>
                  <a:srgbClr val="000090"/>
                </a:solidFill>
                <a:latin typeface="+mj-lt"/>
                <a:cs typeface="Arial Unicode MS"/>
              </a:rPr>
              <a:t>t</a:t>
            </a:r>
            <a:r>
              <a:rPr lang="en-US" sz="7200" dirty="0" smtClean="0">
                <a:solidFill>
                  <a:srgbClr val="0000FF"/>
                </a:solidFill>
                <a:latin typeface="+mj-lt"/>
                <a:cs typeface="Arial Unicode MS"/>
              </a:rPr>
              <a:t>hee</a:t>
            </a: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Mighty </a:t>
            </a:r>
            <a:r>
              <a:rPr lang="en-US" sz="7200" dirty="0">
                <a:latin typeface="+mj-lt"/>
                <a:cs typeface="Arial Unicode MS"/>
              </a:rPr>
              <a:t>and </a:t>
            </a:r>
            <a:r>
              <a:rPr lang="en-US" sz="7200" dirty="0" smtClean="0">
                <a:latin typeface="+mj-lt"/>
                <a:cs typeface="Arial Unicode MS"/>
              </a:rPr>
              <a:t>dreadful, </a:t>
            </a:r>
            <a:r>
              <a:rPr lang="en-US" sz="7200" dirty="0">
                <a:latin typeface="+mj-lt"/>
                <a:cs typeface="Arial Unicode MS"/>
              </a:rPr>
              <a:t>for, thou art not </a:t>
            </a:r>
            <a:r>
              <a:rPr lang="en-US" sz="7200" dirty="0">
                <a:solidFill>
                  <a:srgbClr val="FF0000"/>
                </a:solidFill>
                <a:latin typeface="+mj-lt"/>
                <a:cs typeface="Arial Unicode MS"/>
              </a:rPr>
              <a:t>so,</a:t>
            </a:r>
            <a:r>
              <a:rPr lang="en-US" sz="7200" dirty="0">
                <a:latin typeface="+mj-lt"/>
                <a:cs typeface="Arial Unicode MS"/>
              </a:rPr>
              <a:t>	 	</a:t>
            </a:r>
          </a:p>
          <a:p>
            <a:pPr>
              <a:buNone/>
            </a:pPr>
            <a:r>
              <a:rPr lang="en-US" sz="7200" dirty="0">
                <a:latin typeface="+mj-lt"/>
                <a:cs typeface="Arial Unicode MS"/>
              </a:rPr>
              <a:t>For, those, whom thou </a:t>
            </a:r>
            <a:r>
              <a:rPr lang="en-US" sz="7200" dirty="0" err="1">
                <a:latin typeface="+mj-lt"/>
                <a:cs typeface="Arial Unicode MS"/>
              </a:rPr>
              <a:t>think'st</a:t>
            </a:r>
            <a:r>
              <a:rPr lang="en-US" sz="7200" dirty="0">
                <a:latin typeface="+mj-lt"/>
                <a:cs typeface="Arial Unicode MS"/>
              </a:rPr>
              <a:t>, thou dost</a:t>
            </a:r>
            <a:r>
              <a:rPr lang="en-US" sz="7200" dirty="0" smtClean="0">
                <a:latin typeface="+mj-lt"/>
                <a:cs typeface="Arial Unicode MS"/>
              </a:rPr>
              <a:t> overt</a:t>
            </a:r>
            <a:r>
              <a:rPr lang="en-US" sz="7200" dirty="0" smtClean="0">
                <a:solidFill>
                  <a:srgbClr val="FF0000"/>
                </a:solidFill>
                <a:latin typeface="+mj-lt"/>
                <a:cs typeface="Arial Unicode MS"/>
              </a:rPr>
              <a:t>hrow</a:t>
            </a:r>
            <a:r>
              <a:rPr lang="en-US" sz="7200" dirty="0" smtClean="0">
                <a:latin typeface="+mj-lt"/>
                <a:cs typeface="Arial Unicode MS"/>
              </a:rPr>
              <a:t>,</a:t>
            </a:r>
            <a:endParaRPr lang="en-US" sz="7200" dirty="0">
              <a:latin typeface="+mj-lt"/>
              <a:cs typeface="Arial Unicode MS"/>
            </a:endParaRP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Die </a:t>
            </a:r>
            <a:r>
              <a:rPr lang="en-US" sz="7200" dirty="0">
                <a:latin typeface="+mj-lt"/>
                <a:cs typeface="Arial Unicode MS"/>
              </a:rPr>
              <a:t>not, </a:t>
            </a:r>
            <a:r>
              <a:rPr lang="en-US" sz="7200" dirty="0" smtClean="0">
                <a:latin typeface="+mj-lt"/>
                <a:cs typeface="Arial Unicode MS"/>
              </a:rPr>
              <a:t>poor </a:t>
            </a:r>
            <a:r>
              <a:rPr lang="en-US" sz="7200" dirty="0">
                <a:latin typeface="+mj-lt"/>
                <a:cs typeface="Arial Unicode MS"/>
              </a:rPr>
              <a:t>death, nor yet canst thou kill </a:t>
            </a:r>
            <a:r>
              <a:rPr lang="en-US" sz="7200" dirty="0" smtClean="0">
                <a:solidFill>
                  <a:srgbClr val="0000FF"/>
                </a:solidFill>
                <a:latin typeface="+mj-lt"/>
                <a:cs typeface="Arial Unicode MS"/>
              </a:rPr>
              <a:t>me.</a:t>
            </a:r>
            <a:endParaRPr lang="en-US" sz="7200" dirty="0">
              <a:solidFill>
                <a:srgbClr val="0000FF"/>
              </a:solidFill>
              <a:latin typeface="+mj-lt"/>
              <a:cs typeface="Arial Unicode MS"/>
            </a:endParaRP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From </a:t>
            </a:r>
            <a:r>
              <a:rPr lang="en-US" sz="7200" dirty="0">
                <a:latin typeface="+mj-lt"/>
                <a:cs typeface="Arial Unicode MS"/>
              </a:rPr>
              <a:t>rest and </a:t>
            </a:r>
            <a:r>
              <a:rPr lang="en-US" sz="7200" dirty="0" smtClean="0">
                <a:latin typeface="+mj-lt"/>
                <a:cs typeface="Arial Unicode MS"/>
              </a:rPr>
              <a:t>sleep, </a:t>
            </a:r>
            <a:r>
              <a:rPr lang="en-US" sz="7200" dirty="0">
                <a:latin typeface="+mj-lt"/>
                <a:cs typeface="Arial Unicode MS"/>
              </a:rPr>
              <a:t>which but thy pictures </a:t>
            </a:r>
            <a:r>
              <a:rPr lang="en-US" sz="7200" dirty="0">
                <a:solidFill>
                  <a:srgbClr val="0000FF"/>
                </a:solidFill>
                <a:latin typeface="+mj-lt"/>
                <a:cs typeface="Arial Unicode MS"/>
              </a:rPr>
              <a:t>bee</a:t>
            </a:r>
            <a:r>
              <a:rPr lang="en-US" sz="7200" dirty="0" smtClean="0">
                <a:solidFill>
                  <a:srgbClr val="0000FF"/>
                </a:solidFill>
                <a:latin typeface="+mj-lt"/>
                <a:cs typeface="Arial Unicode MS"/>
              </a:rPr>
              <a:t>,</a:t>
            </a:r>
            <a:endParaRPr lang="en-US" sz="7200" dirty="0">
              <a:solidFill>
                <a:srgbClr val="0000FF"/>
              </a:solidFill>
              <a:latin typeface="+mj-lt"/>
              <a:cs typeface="Arial Unicode MS"/>
            </a:endParaRP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Much </a:t>
            </a:r>
            <a:r>
              <a:rPr lang="en-US" sz="7200" dirty="0">
                <a:latin typeface="+mj-lt"/>
                <a:cs typeface="Arial Unicode MS"/>
              </a:rPr>
              <a:t>pleasure, then from thee, much more </a:t>
            </a:r>
            <a:r>
              <a:rPr lang="en-US" sz="7200" dirty="0" smtClean="0">
                <a:latin typeface="+mj-lt"/>
                <a:cs typeface="Arial Unicode MS"/>
              </a:rPr>
              <a:t>must </a:t>
            </a:r>
            <a:r>
              <a:rPr lang="en-US" sz="7200" dirty="0">
                <a:solidFill>
                  <a:srgbClr val="FF0000"/>
                </a:solidFill>
                <a:latin typeface="+mj-lt"/>
                <a:cs typeface="Arial Unicode MS"/>
              </a:rPr>
              <a:t>flow</a:t>
            </a:r>
            <a:r>
              <a:rPr lang="en-US" sz="7200" dirty="0" smtClean="0">
                <a:latin typeface="+mj-lt"/>
                <a:cs typeface="Arial Unicode MS"/>
              </a:rPr>
              <a:t>,</a:t>
            </a:r>
            <a:endParaRPr lang="en-US" sz="7200" dirty="0">
              <a:latin typeface="+mj-lt"/>
              <a:cs typeface="Arial Unicode MS"/>
            </a:endParaRP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And </a:t>
            </a:r>
            <a:r>
              <a:rPr lang="en-US" sz="7200" dirty="0">
                <a:latin typeface="+mj-lt"/>
                <a:cs typeface="Arial Unicode MS"/>
              </a:rPr>
              <a:t>soonest our best men with thee doe </a:t>
            </a:r>
            <a:r>
              <a:rPr lang="en-US" sz="7200" dirty="0" smtClean="0">
                <a:solidFill>
                  <a:srgbClr val="FF0000"/>
                </a:solidFill>
                <a:latin typeface="+mj-lt"/>
                <a:cs typeface="Arial Unicode MS"/>
              </a:rPr>
              <a:t>go--</a:t>
            </a: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Rest </a:t>
            </a:r>
            <a:r>
              <a:rPr lang="en-US" sz="7200" dirty="0">
                <a:latin typeface="+mj-lt"/>
                <a:cs typeface="Arial Unicode MS"/>
              </a:rPr>
              <a:t>of their bones, and </a:t>
            </a:r>
            <a:r>
              <a:rPr lang="en-US" sz="7200" dirty="0" smtClean="0">
                <a:latin typeface="+mj-lt"/>
                <a:cs typeface="Arial Unicode MS"/>
              </a:rPr>
              <a:t>souls’ </a:t>
            </a:r>
            <a:r>
              <a:rPr lang="en-US" sz="7200" dirty="0" smtClean="0">
                <a:solidFill>
                  <a:srgbClr val="0000FF"/>
                </a:solidFill>
                <a:latin typeface="+mj-lt"/>
                <a:cs typeface="Arial Unicode MS"/>
              </a:rPr>
              <a:t>delivery!</a:t>
            </a: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Thou </a:t>
            </a:r>
            <a:r>
              <a:rPr lang="en-US" sz="7200" dirty="0">
                <a:latin typeface="+mj-lt"/>
                <a:cs typeface="Arial Unicode MS"/>
              </a:rPr>
              <a:t>art slave to</a:t>
            </a:r>
            <a:r>
              <a:rPr lang="en-US" sz="7200" dirty="0" smtClean="0">
                <a:latin typeface="+mj-lt"/>
                <a:cs typeface="Arial Unicode MS"/>
              </a:rPr>
              <a:t> fate</a:t>
            </a:r>
            <a:r>
              <a:rPr lang="en-US" sz="7200" dirty="0">
                <a:latin typeface="+mj-lt"/>
                <a:cs typeface="Arial Unicode MS"/>
              </a:rPr>
              <a:t>,</a:t>
            </a:r>
            <a:r>
              <a:rPr lang="en-US" sz="7200" dirty="0" smtClean="0">
                <a:latin typeface="+mj-lt"/>
                <a:cs typeface="Arial Unicode MS"/>
              </a:rPr>
              <a:t> chance</a:t>
            </a:r>
            <a:r>
              <a:rPr lang="en-US" sz="7200" dirty="0">
                <a:latin typeface="+mj-lt"/>
                <a:cs typeface="Arial Unicode MS"/>
              </a:rPr>
              <a:t>, kings,</a:t>
            </a:r>
            <a:r>
              <a:rPr lang="en-US" sz="7200" dirty="0" smtClean="0">
                <a:latin typeface="+mj-lt"/>
                <a:cs typeface="Arial Unicode MS"/>
              </a:rPr>
              <a:t> </a:t>
            </a:r>
            <a:r>
              <a:rPr lang="en-US" sz="7200" dirty="0">
                <a:latin typeface="+mj-lt"/>
                <a:cs typeface="Arial Unicode MS"/>
              </a:rPr>
              <a:t>&amp;</a:t>
            </a:r>
            <a:r>
              <a:rPr lang="en-US" sz="7200" dirty="0" smtClean="0">
                <a:latin typeface="+mj-lt"/>
                <a:cs typeface="Arial Unicode MS"/>
              </a:rPr>
              <a:t> desperate </a:t>
            </a:r>
            <a:r>
              <a:rPr lang="en-US" sz="7200" dirty="0" smtClean="0">
                <a:solidFill>
                  <a:srgbClr val="FF6600"/>
                </a:solidFill>
                <a:latin typeface="+mj-lt"/>
                <a:cs typeface="Arial Unicode MS"/>
              </a:rPr>
              <a:t>men,</a:t>
            </a: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And </a:t>
            </a:r>
            <a:r>
              <a:rPr lang="en-US" sz="7200" dirty="0">
                <a:latin typeface="+mj-lt"/>
                <a:cs typeface="Arial Unicode MS"/>
              </a:rPr>
              <a:t>dost with </a:t>
            </a:r>
            <a:r>
              <a:rPr lang="en-US" sz="7200" dirty="0" smtClean="0">
                <a:latin typeface="+mj-lt"/>
                <a:cs typeface="Arial Unicode MS"/>
              </a:rPr>
              <a:t>poison</a:t>
            </a:r>
            <a:r>
              <a:rPr lang="en-US" sz="7200" dirty="0">
                <a:latin typeface="+mj-lt"/>
                <a:cs typeface="Arial Unicode MS"/>
              </a:rPr>
              <a:t>, </a:t>
            </a:r>
            <a:r>
              <a:rPr lang="en-US" sz="7200" dirty="0" smtClean="0">
                <a:latin typeface="+mj-lt"/>
                <a:cs typeface="Arial Unicode MS"/>
              </a:rPr>
              <a:t>war, </a:t>
            </a:r>
            <a:r>
              <a:rPr lang="en-US" sz="7200" dirty="0">
                <a:latin typeface="+mj-lt"/>
                <a:cs typeface="Arial Unicode MS"/>
              </a:rPr>
              <a:t>and </a:t>
            </a:r>
            <a:r>
              <a:rPr lang="en-US" sz="7200" dirty="0" smtClean="0">
                <a:latin typeface="+mj-lt"/>
                <a:cs typeface="Arial Unicode MS"/>
              </a:rPr>
              <a:t>sickness </a:t>
            </a:r>
            <a:r>
              <a:rPr lang="en-US" sz="7200" dirty="0">
                <a:solidFill>
                  <a:srgbClr val="008000"/>
                </a:solidFill>
                <a:latin typeface="+mj-lt"/>
                <a:cs typeface="Arial Unicode MS"/>
              </a:rPr>
              <a:t>dwell</a:t>
            </a:r>
            <a:r>
              <a:rPr lang="en-US" sz="7200" dirty="0" smtClean="0">
                <a:solidFill>
                  <a:srgbClr val="008000"/>
                </a:solidFill>
                <a:latin typeface="+mj-lt"/>
                <a:cs typeface="Arial Unicode MS"/>
              </a:rPr>
              <a:t>,</a:t>
            </a:r>
            <a:endParaRPr lang="en-US" sz="7200" dirty="0">
              <a:solidFill>
                <a:srgbClr val="008000"/>
              </a:solidFill>
              <a:latin typeface="+mj-lt"/>
              <a:cs typeface="Arial Unicode MS"/>
            </a:endParaRP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And poppy, </a:t>
            </a:r>
            <a:r>
              <a:rPr lang="en-US" sz="7200" dirty="0">
                <a:latin typeface="+mj-lt"/>
                <a:cs typeface="Arial Unicode MS"/>
              </a:rPr>
              <a:t>or </a:t>
            </a:r>
            <a:r>
              <a:rPr lang="en-US" sz="7200" dirty="0" smtClean="0">
                <a:latin typeface="+mj-lt"/>
                <a:cs typeface="Arial Unicode MS"/>
              </a:rPr>
              <a:t>charms </a:t>
            </a:r>
            <a:r>
              <a:rPr lang="en-US" sz="7200" dirty="0">
                <a:latin typeface="+mj-lt"/>
                <a:cs typeface="Arial Unicode MS"/>
              </a:rPr>
              <a:t>can make us </a:t>
            </a:r>
            <a:r>
              <a:rPr lang="en-US" sz="7200" dirty="0" smtClean="0">
                <a:latin typeface="+mj-lt"/>
                <a:cs typeface="Arial Unicode MS"/>
              </a:rPr>
              <a:t>sleep </a:t>
            </a:r>
            <a:r>
              <a:rPr lang="en-US" sz="7200" dirty="0">
                <a:latin typeface="+mj-lt"/>
                <a:cs typeface="Arial Unicode MS"/>
              </a:rPr>
              <a:t>as </a:t>
            </a:r>
            <a:r>
              <a:rPr lang="en-US" sz="7200" dirty="0">
                <a:solidFill>
                  <a:srgbClr val="008000"/>
                </a:solidFill>
                <a:latin typeface="+mj-lt"/>
                <a:cs typeface="Arial Unicode MS"/>
              </a:rPr>
              <a:t>well</a:t>
            </a:r>
            <a:r>
              <a:rPr lang="en-US" sz="7200" dirty="0" smtClean="0">
                <a:solidFill>
                  <a:srgbClr val="008000"/>
                </a:solidFill>
                <a:latin typeface="+mj-lt"/>
                <a:cs typeface="Arial Unicode MS"/>
              </a:rPr>
              <a:t>,</a:t>
            </a:r>
            <a:endParaRPr lang="en-US" sz="7200" dirty="0">
              <a:solidFill>
                <a:srgbClr val="008000"/>
              </a:solidFill>
              <a:latin typeface="+mj-lt"/>
              <a:cs typeface="Arial Unicode MS"/>
            </a:endParaRP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And </a:t>
            </a:r>
            <a:r>
              <a:rPr lang="en-US" sz="7200" dirty="0">
                <a:latin typeface="+mj-lt"/>
                <a:cs typeface="Arial Unicode MS"/>
              </a:rPr>
              <a:t>better then thy </a:t>
            </a:r>
            <a:r>
              <a:rPr lang="en-US" sz="7200" dirty="0" smtClean="0">
                <a:latin typeface="+mj-lt"/>
                <a:cs typeface="Arial Unicode MS"/>
              </a:rPr>
              <a:t>stroke</a:t>
            </a:r>
            <a:r>
              <a:rPr lang="en-US" sz="7200" dirty="0">
                <a:latin typeface="+mj-lt"/>
                <a:cs typeface="Arial Unicode MS"/>
              </a:rPr>
              <a:t>; why </a:t>
            </a:r>
            <a:r>
              <a:rPr lang="en-US" sz="7200" dirty="0" err="1">
                <a:latin typeface="+mj-lt"/>
                <a:cs typeface="Arial Unicode MS"/>
              </a:rPr>
              <a:t>swell'st</a:t>
            </a:r>
            <a:r>
              <a:rPr lang="en-US" sz="7200" dirty="0">
                <a:latin typeface="+mj-lt"/>
                <a:cs typeface="Arial Unicode MS"/>
              </a:rPr>
              <a:t> thou </a:t>
            </a:r>
            <a:r>
              <a:rPr lang="en-US" sz="7200" dirty="0">
                <a:solidFill>
                  <a:srgbClr val="FF6600"/>
                </a:solidFill>
                <a:latin typeface="+mj-lt"/>
                <a:cs typeface="Arial Unicode MS"/>
              </a:rPr>
              <a:t>then</a:t>
            </a:r>
            <a:r>
              <a:rPr lang="en-US" sz="7200" dirty="0" smtClean="0">
                <a:solidFill>
                  <a:srgbClr val="FF6600"/>
                </a:solidFill>
                <a:latin typeface="+mj-lt"/>
                <a:cs typeface="Arial Unicode MS"/>
              </a:rPr>
              <a:t>;</a:t>
            </a:r>
            <a:endParaRPr lang="en-US" sz="7200" dirty="0">
              <a:solidFill>
                <a:srgbClr val="FF6600"/>
              </a:solidFill>
              <a:latin typeface="+mj-lt"/>
              <a:cs typeface="Arial Unicode MS"/>
            </a:endParaRP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One </a:t>
            </a:r>
            <a:r>
              <a:rPr lang="en-US" sz="7200" dirty="0">
                <a:latin typeface="+mj-lt"/>
                <a:cs typeface="Arial Unicode MS"/>
              </a:rPr>
              <a:t>short </a:t>
            </a:r>
            <a:r>
              <a:rPr lang="en-US" sz="7200" dirty="0" smtClean="0">
                <a:latin typeface="+mj-lt"/>
                <a:cs typeface="Arial Unicode MS"/>
              </a:rPr>
              <a:t>sleep </a:t>
            </a:r>
            <a:r>
              <a:rPr lang="en-US" sz="7200" dirty="0">
                <a:latin typeface="+mj-lt"/>
                <a:cs typeface="Arial Unicode MS"/>
              </a:rPr>
              <a:t>past, </a:t>
            </a:r>
            <a:r>
              <a:rPr lang="en-US" sz="7200" dirty="0" smtClean="0">
                <a:latin typeface="+mj-lt"/>
                <a:cs typeface="Arial Unicode MS"/>
              </a:rPr>
              <a:t>we </a:t>
            </a:r>
            <a:r>
              <a:rPr lang="en-US" sz="7200" dirty="0">
                <a:latin typeface="+mj-lt"/>
                <a:cs typeface="Arial Unicode MS"/>
              </a:rPr>
              <a:t>wake </a:t>
            </a:r>
            <a:r>
              <a:rPr lang="en-US" sz="7200" u="sng" dirty="0">
                <a:latin typeface="+mj-lt"/>
                <a:cs typeface="Arial Unicode MS"/>
              </a:rPr>
              <a:t>eternally</a:t>
            </a:r>
            <a:r>
              <a:rPr lang="en-US" sz="7200" u="sng" dirty="0" smtClean="0">
                <a:latin typeface="+mj-lt"/>
                <a:cs typeface="Arial Unicode MS"/>
              </a:rPr>
              <a:t>,</a:t>
            </a:r>
            <a:endParaRPr lang="en-US" sz="7200" u="sng" dirty="0">
              <a:latin typeface="+mj-lt"/>
              <a:cs typeface="Arial Unicode MS"/>
            </a:endParaRP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And </a:t>
            </a:r>
            <a:r>
              <a:rPr lang="en-US" sz="7200" dirty="0">
                <a:latin typeface="+mj-lt"/>
                <a:cs typeface="Arial Unicode MS"/>
              </a:rPr>
              <a:t>death shall be no more; death, thou </a:t>
            </a:r>
            <a:r>
              <a:rPr lang="en-US" sz="7200" dirty="0" err="1">
                <a:latin typeface="+mj-lt"/>
                <a:cs typeface="Arial Unicode MS"/>
              </a:rPr>
              <a:t>shalt</a:t>
            </a:r>
            <a:r>
              <a:rPr lang="en-US" sz="7200" u="sng" dirty="0">
                <a:latin typeface="+mj-lt"/>
                <a:cs typeface="Arial Unicode MS"/>
              </a:rPr>
              <a:t> die</a:t>
            </a:r>
            <a:r>
              <a:rPr lang="en-US" sz="7200" u="sng" dirty="0" smtClean="0">
                <a:latin typeface="+mj-lt"/>
                <a:cs typeface="Arial Unicode MS"/>
              </a:rPr>
              <a:t>.</a:t>
            </a:r>
          </a:p>
          <a:p>
            <a:pPr>
              <a:buNone/>
            </a:pPr>
            <a:endParaRPr lang="en-US" sz="7200" dirty="0" smtClean="0">
              <a:latin typeface="+mj-lt"/>
              <a:cs typeface="Arial Unicode MS"/>
            </a:endParaRPr>
          </a:p>
          <a:p>
            <a:pPr>
              <a:buNone/>
            </a:pPr>
            <a:r>
              <a:rPr lang="en-US" sz="7200" dirty="0" smtClean="0">
                <a:latin typeface="+mj-lt"/>
                <a:cs typeface="Arial Unicode MS"/>
              </a:rPr>
              <a:t>						----John Donne </a:t>
            </a:r>
            <a:endParaRPr lang="en-US" sz="6400" dirty="0" smtClean="0">
              <a:latin typeface="+mj-lt"/>
              <a:cs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Sonnet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quatrains (4 lines) followed by a couplet (2 rhyming lines).</a:t>
            </a:r>
          </a:p>
          <a:p>
            <a:r>
              <a:rPr lang="en-US" dirty="0" smtClean="0"/>
              <a:t>The rhyme scheme is </a:t>
            </a:r>
            <a:r>
              <a:rPr lang="en-US" dirty="0" err="1" smtClean="0"/>
              <a:t>abab</a:t>
            </a:r>
            <a:r>
              <a:rPr lang="en-US" dirty="0" smtClean="0"/>
              <a:t> </a:t>
            </a:r>
            <a:r>
              <a:rPr lang="en-US" dirty="0" err="1" smtClean="0"/>
              <a:t>cdcd</a:t>
            </a:r>
            <a:r>
              <a:rPr lang="en-US" dirty="0" smtClean="0"/>
              <a:t> </a:t>
            </a:r>
            <a:r>
              <a:rPr lang="en-US" dirty="0" err="1" smtClean="0"/>
              <a:t>efef</a:t>
            </a:r>
            <a:r>
              <a:rPr lang="en-US" dirty="0" smtClean="0"/>
              <a:t> </a:t>
            </a:r>
            <a:r>
              <a:rPr lang="en-US" dirty="0" err="1" smtClean="0"/>
              <a:t>gg</a:t>
            </a:r>
            <a:endParaRPr lang="en-US" dirty="0" smtClean="0"/>
          </a:p>
          <a:p>
            <a:r>
              <a:rPr lang="en-US" dirty="0" smtClean="0"/>
              <a:t>Use iambic pentameter—five accented beats per line (</a:t>
            </a:r>
            <a:r>
              <a:rPr lang="en-US" dirty="0" err="1" smtClean="0"/>
              <a:t>da</a:t>
            </a:r>
            <a:r>
              <a:rPr lang="en-US" dirty="0" smtClean="0"/>
              <a:t> Dum).</a:t>
            </a:r>
          </a:p>
          <a:p>
            <a:r>
              <a:rPr lang="en-US" dirty="0" smtClean="0"/>
              <a:t>Focus on a specific subject (your assigned classmate), but keep the name a secret.</a:t>
            </a:r>
          </a:p>
          <a:p>
            <a:r>
              <a:rPr lang="en-US" dirty="0" smtClean="0"/>
              <a:t>We will share </a:t>
            </a:r>
            <a:r>
              <a:rPr lang="en-US" smtClean="0"/>
              <a:t>these sonnets with </a:t>
            </a:r>
            <a:r>
              <a:rPr lang="en-US" dirty="0" smtClean="0"/>
              <a:t>the class to see if your peers can guess whom your sonnet describes.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these Questions for the sonnet assignment.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408177"/>
            <a:ext cx="8686800" cy="5449824"/>
          </a:xfrm>
        </p:spPr>
        <p:txBody>
          <a:bodyPr>
            <a:normAutofit fontScale="850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is your favorite article of clothing?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Where is your favorite place to hang out?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actor, teacher, athlete, politician, musician, or animal would you like to be?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Where do you shop?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is your best physical feature?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is your best character quality?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actor would portray you in a movie?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do you grab if there’s a fire?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What’s your ultimate goal in life?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It’s your last meal—what do you order?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is something few people know about you?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do you love most in others?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are you pretty good at doing?</a:t>
            </a:r>
          </a:p>
          <a:p>
            <a:pPr marL="633222" indent="-514350">
              <a:buFont typeface="+mj-lt"/>
              <a:buAutoNum type="arabicPeriod"/>
            </a:pPr>
            <a:r>
              <a:rPr lang="en-US" smtClean="0"/>
              <a:t>What activities </a:t>
            </a:r>
            <a:r>
              <a:rPr lang="en-US" dirty="0" smtClean="0"/>
              <a:t>do you like </a:t>
            </a:r>
            <a:r>
              <a:rPr lang="en-US" smtClean="0"/>
              <a:t>and why?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and the AP Test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Forty-five percent of the test is comprised of poetry related questions and writing.</a:t>
            </a:r>
          </a:p>
          <a:p>
            <a:r>
              <a:rPr lang="en-US" dirty="0" smtClean="0"/>
              <a:t>AP readers do not expect a 5 paragraph essay. (This structure can shackle your thoughts.)</a:t>
            </a:r>
          </a:p>
          <a:p>
            <a:r>
              <a:rPr lang="en-US" dirty="0" smtClean="0"/>
              <a:t>Spend at least 20 minutes reading the poem and annotating </a:t>
            </a:r>
            <a:r>
              <a:rPr lang="en-US" b="1" dirty="0" smtClean="0"/>
              <a:t>before</a:t>
            </a:r>
            <a:r>
              <a:rPr lang="en-US" dirty="0" smtClean="0"/>
              <a:t> you begin writing the essay.</a:t>
            </a:r>
          </a:p>
          <a:p>
            <a:r>
              <a:rPr lang="en-US" dirty="0" smtClean="0"/>
              <a:t>A line number means little to a reader. </a:t>
            </a:r>
            <a:r>
              <a:rPr lang="en-US" smtClean="0"/>
              <a:t>Don’t waste </a:t>
            </a:r>
            <a:r>
              <a:rPr lang="en-US" dirty="0" smtClean="0"/>
              <a:t>precious time to count and insert the line. Instead use an apt reference in quotation marks.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TPCASTT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Title—What does the title suggest?</a:t>
            </a:r>
          </a:p>
          <a:p>
            <a:r>
              <a:rPr lang="en-US" dirty="0" smtClean="0"/>
              <a:t>Paraphrase—After reading the poem through once, translate each line to ensure close reading.</a:t>
            </a:r>
          </a:p>
          <a:p>
            <a:r>
              <a:rPr lang="en-US" dirty="0" smtClean="0"/>
              <a:t>Connotation—In this context, what words take on unique meanings?</a:t>
            </a:r>
          </a:p>
          <a:p>
            <a:r>
              <a:rPr lang="en-US" dirty="0" smtClean="0"/>
              <a:t>Attitude—Who is the speaker?</a:t>
            </a:r>
          </a:p>
          <a:p>
            <a:r>
              <a:rPr lang="en-US" dirty="0" smtClean="0"/>
              <a:t>Shift—Where is the climax, the kicker, the surprise, the clue to theme, the break in pattern?</a:t>
            </a:r>
          </a:p>
          <a:p>
            <a:r>
              <a:rPr lang="en-US" dirty="0" smtClean="0"/>
              <a:t>Title—Does the title now take on new meaning?</a:t>
            </a:r>
          </a:p>
          <a:p>
            <a:r>
              <a:rPr lang="en-US" dirty="0" smtClean="0"/>
              <a:t>Theme—What message did you discover?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7"/>
            <a:ext cx="9144000" cy="5449824"/>
          </a:xfrm>
        </p:spPr>
        <p:txBody>
          <a:bodyPr>
            <a:normAutofit/>
          </a:bodyPr>
          <a:lstStyle/>
          <a:p>
            <a:r>
              <a:rPr lang="en-US" dirty="0" smtClean="0"/>
              <a:t>Blank verse—iambic pentameter, no rhyme</a:t>
            </a:r>
          </a:p>
          <a:p>
            <a:r>
              <a:rPr lang="en-US" dirty="0" smtClean="0"/>
              <a:t>Free verse—no rhyme or meter, emphasis on 	diction</a:t>
            </a:r>
          </a:p>
          <a:p>
            <a:r>
              <a:rPr lang="en-US" dirty="0" smtClean="0"/>
              <a:t>Ode—a poem of praise in which the poet designs 	his/her own stanza form and then holds to it</a:t>
            </a:r>
          </a:p>
          <a:p>
            <a:r>
              <a:rPr lang="en-US" dirty="0" smtClean="0"/>
              <a:t>Asian verse— </a:t>
            </a:r>
            <a:r>
              <a:rPr lang="en-US" sz="2800" dirty="0" smtClean="0"/>
              <a:t>Haiku: 3 lines, emphasis on imagery</a:t>
            </a:r>
          </a:p>
          <a:p>
            <a:pPr lvl="8"/>
            <a:r>
              <a:rPr lang="en-US" sz="2800" dirty="0" err="1" smtClean="0"/>
              <a:t>Tanka</a:t>
            </a:r>
            <a:r>
              <a:rPr lang="en-US" sz="2800" dirty="0" smtClean="0"/>
              <a:t>: 5 lines (31 words)</a:t>
            </a:r>
            <a:r>
              <a:rPr lang="en-US" dirty="0" smtClean="0"/>
              <a:t>	</a:t>
            </a:r>
          </a:p>
          <a:p>
            <a:r>
              <a:rPr lang="en-US" dirty="0" smtClean="0"/>
              <a:t>Clerihews—4-lined funny rhyme about a person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Our art teacher, Mr. Shaw,/Really knows how to draw. /But his sexy paintings/ Have caused many </a:t>
            </a:r>
            <a:r>
              <a:rPr lang="en-US" dirty="0" err="1" smtClean="0"/>
              <a:t>faintings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Epigram—Short poem (writing on a tombstone)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533" y="201197"/>
            <a:ext cx="8435333" cy="1403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Villanelle—19 line dance song sung 	by troubadour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03462"/>
            <a:ext cx="4853616" cy="545453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en-US" sz="4211" dirty="0" smtClean="0">
              <a:latin typeface="Apple Chancery"/>
            </a:endParaRPr>
          </a:p>
          <a:p>
            <a:pPr>
              <a:buNone/>
            </a:pPr>
            <a:r>
              <a:rPr lang="en-US" sz="4211" dirty="0" smtClean="0">
                <a:latin typeface="Apple Chancery"/>
              </a:rPr>
              <a:t>   </a:t>
            </a:r>
            <a:r>
              <a:rPr lang="en-US" sz="4211" dirty="0" err="1" smtClean="0">
                <a:latin typeface="Apple Chancery"/>
              </a:rPr>
              <a:t>Villenelle</a:t>
            </a:r>
            <a:r>
              <a:rPr lang="en-US" sz="4211" dirty="0" smtClean="0">
                <a:latin typeface="Apple Chancery"/>
              </a:rPr>
              <a:t> of Change</a:t>
            </a:r>
          </a:p>
          <a:p>
            <a:pPr>
              <a:buNone/>
            </a:pPr>
            <a:r>
              <a:rPr lang="en-US" sz="3273" dirty="0" smtClean="0"/>
              <a:t>Since Persia fell at Marathon,    </a:t>
            </a:r>
          </a:p>
          <a:p>
            <a:pPr>
              <a:buNone/>
            </a:pPr>
            <a:r>
              <a:rPr lang="en-US" sz="3273" dirty="0" smtClean="0"/>
              <a:t>The yellow years have gathered fast:</a:t>
            </a:r>
          </a:p>
          <a:p>
            <a:pPr>
              <a:buNone/>
            </a:pPr>
            <a:r>
              <a:rPr lang="en-US" sz="3273" dirty="0" smtClean="0"/>
              <a:t>Long centuries have come and gone.</a:t>
            </a:r>
          </a:p>
          <a:p>
            <a:pPr>
              <a:buNone/>
            </a:pPr>
            <a:endParaRPr lang="en-US" sz="3273" dirty="0" smtClean="0"/>
          </a:p>
          <a:p>
            <a:pPr>
              <a:buNone/>
            </a:pPr>
            <a:r>
              <a:rPr lang="en-US" sz="3273" dirty="0" smtClean="0"/>
              <a:t>And yet (they say) the place will don   </a:t>
            </a:r>
          </a:p>
          <a:p>
            <a:pPr>
              <a:buNone/>
            </a:pPr>
            <a:r>
              <a:rPr lang="en-US" sz="3273" dirty="0" smtClean="0"/>
              <a:t> A phantom fury of the past,</a:t>
            </a:r>
          </a:p>
          <a:p>
            <a:pPr>
              <a:buNone/>
            </a:pPr>
            <a:r>
              <a:rPr lang="en-US" sz="3273" dirty="0" smtClean="0"/>
              <a:t>Since Persia fell at Marathon;</a:t>
            </a:r>
          </a:p>
          <a:p>
            <a:pPr>
              <a:buNone/>
            </a:pPr>
            <a:endParaRPr lang="en-US" sz="3273" dirty="0" smtClean="0"/>
          </a:p>
          <a:p>
            <a:pPr>
              <a:buNone/>
            </a:pPr>
            <a:r>
              <a:rPr lang="en-US" sz="3273" dirty="0" smtClean="0"/>
              <a:t>And as of old, when Helicon    </a:t>
            </a:r>
          </a:p>
          <a:p>
            <a:pPr>
              <a:buNone/>
            </a:pPr>
            <a:r>
              <a:rPr lang="en-US" sz="3273" dirty="0" smtClean="0"/>
              <a:t>Trembled and swayed with rapture vast</a:t>
            </a:r>
          </a:p>
          <a:p>
            <a:pPr>
              <a:buNone/>
            </a:pPr>
            <a:r>
              <a:rPr lang="en-US" sz="3273" dirty="0" smtClean="0"/>
              <a:t>(Long centuries have come and gone),</a:t>
            </a:r>
          </a:p>
          <a:p>
            <a:pPr>
              <a:buNone/>
            </a:pPr>
            <a:endParaRPr lang="en-US" sz="3273" dirty="0" smtClean="0"/>
          </a:p>
          <a:p>
            <a:pPr>
              <a:buNone/>
            </a:pPr>
            <a:r>
              <a:rPr lang="en-US" sz="3273" dirty="0" smtClean="0"/>
              <a:t>This ancient plain, when night comes on,    </a:t>
            </a:r>
          </a:p>
          <a:p>
            <a:pPr>
              <a:buNone/>
            </a:pPr>
            <a:r>
              <a:rPr lang="en-US" sz="3273" dirty="0" smtClean="0"/>
              <a:t>Shakes to a ghostly battle-blast,</a:t>
            </a:r>
          </a:p>
          <a:p>
            <a:pPr>
              <a:buNone/>
            </a:pPr>
            <a:r>
              <a:rPr lang="en-US" sz="3273" dirty="0" smtClean="0"/>
              <a:t>Since Persia fell at Marathon.</a:t>
            </a:r>
          </a:p>
          <a:p>
            <a:pPr>
              <a:buNone/>
            </a:pPr>
            <a:endParaRPr lang="en-US" sz="3273" dirty="0" smtClean="0"/>
          </a:p>
          <a:p>
            <a:pPr>
              <a:buNone/>
            </a:pPr>
            <a:r>
              <a:rPr lang="en-US" sz="3273" dirty="0" smtClean="0"/>
              <a:t>But into soundless Acheron    </a:t>
            </a:r>
          </a:p>
          <a:p>
            <a:pPr>
              <a:buNone/>
            </a:pPr>
            <a:r>
              <a:rPr lang="en-US" sz="3273" dirty="0" smtClean="0"/>
              <a:t>The glory of Greek shame was cast:</a:t>
            </a:r>
          </a:p>
          <a:p>
            <a:pPr>
              <a:buNone/>
            </a:pPr>
            <a:r>
              <a:rPr lang="en-US" sz="3273" dirty="0" smtClean="0"/>
              <a:t>Long centuries have come and gone,</a:t>
            </a:r>
          </a:p>
          <a:p>
            <a:pPr>
              <a:buNone/>
            </a:pPr>
            <a:endParaRPr lang="en-US" sz="3273" dirty="0" smtClean="0"/>
          </a:p>
          <a:p>
            <a:pPr>
              <a:buNone/>
            </a:pPr>
            <a:r>
              <a:rPr lang="en-US" sz="3273" dirty="0" smtClean="0"/>
              <a:t>The suns of Hellas have all shone,   </a:t>
            </a:r>
          </a:p>
          <a:p>
            <a:pPr>
              <a:buNone/>
            </a:pPr>
            <a:r>
              <a:rPr lang="en-US" sz="3273" dirty="0" smtClean="0"/>
              <a:t> The first has fallen to the last:—</a:t>
            </a:r>
          </a:p>
          <a:p>
            <a:pPr>
              <a:buNone/>
            </a:pPr>
            <a:r>
              <a:rPr lang="en-US" sz="3273" dirty="0" smtClean="0"/>
              <a:t>Since Persia fell at Marathon,</a:t>
            </a:r>
          </a:p>
          <a:p>
            <a:pPr>
              <a:buNone/>
            </a:pPr>
            <a:r>
              <a:rPr lang="en-US" sz="3273" dirty="0" smtClean="0"/>
              <a:t>Long centuries have come and gone</a:t>
            </a:r>
            <a:r>
              <a:rPr lang="en-US" dirty="0" smtClean="0">
                <a:solidFill>
                  <a:srgbClr val="F79646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 triplets and a quatrain</a:t>
            </a:r>
          </a:p>
          <a:p>
            <a:r>
              <a:rPr lang="en-US" sz="3200" dirty="0" smtClean="0"/>
              <a:t>2 rhymes  </a:t>
            </a:r>
          </a:p>
          <a:p>
            <a:r>
              <a:rPr lang="en-US" sz="3200" dirty="0" smtClean="0"/>
              <a:t>1st  line repeated 3</a:t>
            </a:r>
          </a:p>
          <a:p>
            <a:pPr>
              <a:buNone/>
            </a:pPr>
            <a:r>
              <a:rPr lang="en-US" sz="3200" dirty="0" smtClean="0"/>
              <a:t>	times</a:t>
            </a:r>
          </a:p>
          <a:p>
            <a:r>
              <a:rPr lang="en-US" sz="3200" dirty="0" smtClean="0"/>
              <a:t>3rd line repeated 3</a:t>
            </a:r>
          </a:p>
          <a:p>
            <a:pPr>
              <a:buNone/>
            </a:pPr>
            <a:r>
              <a:rPr lang="en-US" sz="3200" dirty="0" smtClean="0"/>
              <a:t>	times </a:t>
            </a:r>
          </a:p>
          <a:p>
            <a:r>
              <a:rPr lang="en-US" sz="3200" dirty="0" smtClean="0"/>
              <a:t>1st line and 3rd line conclude poem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Am. Literary Movements </a:t>
            </a:r>
            <a:br>
              <a:rPr lang="en-US" dirty="0" smtClean="0"/>
            </a:br>
            <a:r>
              <a:rPr lang="en-US" sz="2400" dirty="0" smtClean="0"/>
              <a:t>(Before multiple choice poetry test)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r>
              <a:rPr lang="en-US" dirty="0" smtClean="0"/>
              <a:t>Classicism (c.1750)—reason—Thomas Paine</a:t>
            </a:r>
          </a:p>
          <a:p>
            <a:endParaRPr lang="en-US" dirty="0" smtClean="0"/>
          </a:p>
          <a:p>
            <a:r>
              <a:rPr lang="en-US" dirty="0" smtClean="0"/>
              <a:t>Romanticism (c.1800)—emotion—Poe</a:t>
            </a:r>
          </a:p>
          <a:p>
            <a:endParaRPr lang="en-US" dirty="0" smtClean="0"/>
          </a:p>
          <a:p>
            <a:r>
              <a:rPr lang="en-US" dirty="0" smtClean="0"/>
              <a:t>Realism (c.1850)—reality—</a:t>
            </a:r>
            <a:r>
              <a:rPr lang="en-US" smtClean="0"/>
              <a:t>Twain</a:t>
            </a:r>
          </a:p>
          <a:p>
            <a:endParaRPr lang="en-US" dirty="0" smtClean="0"/>
          </a:p>
          <a:p>
            <a:r>
              <a:rPr lang="en-US" dirty="0" smtClean="0"/>
              <a:t>Naturalism (c.1850)—nature—Darwin, Jack London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Existentialism (c.1900)—individual—Dostoyevsky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Basic Areas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Meter—syllables &amp; stress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Rhyme—creates humor or enhances meter</a:t>
            </a:r>
          </a:p>
          <a:p>
            <a:pPr marL="806958" lvl="1" indent="-514350">
              <a:buNone/>
            </a:pPr>
            <a:r>
              <a:rPr lang="en-US" dirty="0" smtClean="0"/>
              <a:t>  (Meter and rhyme are the music of poetry)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Poetic structure—lines and stanzas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Imagery—established through figures of speech and diction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Intent—to tell a story (narration), to honor a person or thing (lyric), or portray another POV (dramatic)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Tone—established by diction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Upon His Departure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Thus I            </a:t>
            </a:r>
            <a:r>
              <a:rPr lang="en-US" dirty="0" smtClean="0">
                <a:solidFill>
                  <a:srgbClr val="FF0000"/>
                </a:solidFill>
              </a:rPr>
              <a:t>(1 metrical foot)</a:t>
            </a:r>
          </a:p>
          <a:p>
            <a:pPr>
              <a:buNone/>
            </a:pPr>
            <a:r>
              <a:rPr lang="en-US" dirty="0" smtClean="0"/>
              <a:t>Pass by</a:t>
            </a:r>
          </a:p>
          <a:p>
            <a:pPr>
              <a:buNone/>
            </a:pPr>
            <a:r>
              <a:rPr lang="en-US" dirty="0" smtClean="0"/>
              <a:t>And die:</a:t>
            </a:r>
          </a:p>
          <a:p>
            <a:pPr>
              <a:buNone/>
            </a:pPr>
            <a:r>
              <a:rPr lang="en-US" dirty="0" smtClean="0"/>
              <a:t>As One,</a:t>
            </a:r>
          </a:p>
          <a:p>
            <a:pPr>
              <a:buNone/>
            </a:pPr>
            <a:r>
              <a:rPr lang="en-US" dirty="0" smtClean="0"/>
              <a:t>Unknown,</a:t>
            </a:r>
          </a:p>
          <a:p>
            <a:pPr>
              <a:buNone/>
            </a:pPr>
            <a:r>
              <a:rPr lang="en-US" dirty="0" smtClean="0"/>
              <a:t>And gone:</a:t>
            </a:r>
          </a:p>
          <a:p>
            <a:pPr>
              <a:buNone/>
            </a:pPr>
            <a:r>
              <a:rPr lang="en-US" dirty="0" smtClean="0"/>
              <a:t>I’m made</a:t>
            </a:r>
          </a:p>
          <a:p>
            <a:pPr>
              <a:buNone/>
            </a:pPr>
            <a:r>
              <a:rPr lang="en-US" dirty="0" smtClean="0"/>
              <a:t>A shade</a:t>
            </a:r>
          </a:p>
          <a:p>
            <a:pPr>
              <a:buNone/>
            </a:pPr>
            <a:r>
              <a:rPr lang="en-US" dirty="0" smtClean="0"/>
              <a:t>And laid</a:t>
            </a:r>
          </a:p>
          <a:p>
            <a:pPr>
              <a:buNone/>
            </a:pPr>
            <a:r>
              <a:rPr lang="en-US" dirty="0" err="1" smtClean="0"/>
              <a:t>I’th</a:t>
            </a:r>
            <a:r>
              <a:rPr lang="en-US" dirty="0" smtClean="0"/>
              <a:t>’ grave;</a:t>
            </a:r>
          </a:p>
          <a:p>
            <a:pPr>
              <a:buNone/>
            </a:pPr>
            <a:r>
              <a:rPr lang="en-US" dirty="0" smtClean="0"/>
              <a:t>There have</a:t>
            </a:r>
          </a:p>
          <a:p>
            <a:pPr>
              <a:buNone/>
            </a:pPr>
            <a:r>
              <a:rPr lang="en-US" dirty="0" smtClean="0"/>
              <a:t>My cave.</a:t>
            </a:r>
          </a:p>
          <a:p>
            <a:pPr>
              <a:buNone/>
            </a:pPr>
            <a:r>
              <a:rPr lang="en-US" dirty="0" smtClean="0"/>
              <a:t>Where tell</a:t>
            </a:r>
          </a:p>
          <a:p>
            <a:pPr>
              <a:buNone/>
            </a:pPr>
            <a:r>
              <a:rPr lang="en-US" dirty="0" smtClean="0"/>
              <a:t>I dwell,</a:t>
            </a:r>
          </a:p>
          <a:p>
            <a:pPr>
              <a:buNone/>
            </a:pPr>
            <a:r>
              <a:rPr lang="en-US" dirty="0" smtClean="0"/>
              <a:t>Farewell.  </a:t>
            </a:r>
            <a:r>
              <a:rPr lang="en-US" dirty="0" smtClean="0">
                <a:solidFill>
                  <a:srgbClr val="FF0000"/>
                </a:solidFill>
              </a:rPr>
              <a:t>(Trochee meter)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14366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Money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Workers earn it,  </a:t>
            </a:r>
            <a:r>
              <a:rPr lang="en-US" dirty="0" smtClean="0">
                <a:solidFill>
                  <a:srgbClr val="FF0000"/>
                </a:solidFill>
              </a:rPr>
              <a:t>(2 metrical feet)</a:t>
            </a:r>
          </a:p>
          <a:p>
            <a:pPr>
              <a:buNone/>
            </a:pPr>
            <a:r>
              <a:rPr lang="en-US" dirty="0" smtClean="0"/>
              <a:t>Spendthrifts burn it,</a:t>
            </a:r>
          </a:p>
          <a:p>
            <a:pPr>
              <a:buNone/>
            </a:pPr>
            <a:r>
              <a:rPr lang="en-US" dirty="0" smtClean="0"/>
              <a:t>Bankers lend it</a:t>
            </a:r>
          </a:p>
          <a:p>
            <a:pPr>
              <a:buNone/>
            </a:pPr>
            <a:r>
              <a:rPr lang="en-US" dirty="0" smtClean="0"/>
              <a:t>Women spend it,</a:t>
            </a:r>
          </a:p>
          <a:p>
            <a:pPr>
              <a:buNone/>
            </a:pPr>
            <a:r>
              <a:rPr lang="en-US" dirty="0" smtClean="0"/>
              <a:t>Forgers fake it,</a:t>
            </a:r>
          </a:p>
          <a:p>
            <a:pPr>
              <a:buNone/>
            </a:pPr>
            <a:r>
              <a:rPr lang="en-US" dirty="0" smtClean="0"/>
              <a:t>Taxes take it,</a:t>
            </a:r>
          </a:p>
          <a:p>
            <a:pPr>
              <a:buNone/>
            </a:pPr>
            <a:r>
              <a:rPr lang="en-US" dirty="0" smtClean="0"/>
              <a:t>Dying leave it,</a:t>
            </a:r>
          </a:p>
          <a:p>
            <a:pPr>
              <a:buNone/>
            </a:pPr>
            <a:r>
              <a:rPr lang="en-US" dirty="0" smtClean="0"/>
              <a:t>Heirs receive it,</a:t>
            </a:r>
          </a:p>
          <a:p>
            <a:pPr>
              <a:buNone/>
            </a:pPr>
            <a:r>
              <a:rPr lang="en-US" dirty="0" smtClean="0"/>
              <a:t>Thrifty save it,</a:t>
            </a:r>
          </a:p>
          <a:p>
            <a:pPr>
              <a:buNone/>
            </a:pPr>
            <a:r>
              <a:rPr lang="en-US" dirty="0" smtClean="0"/>
              <a:t>Misers crave it,</a:t>
            </a:r>
          </a:p>
          <a:p>
            <a:pPr>
              <a:buNone/>
            </a:pPr>
            <a:r>
              <a:rPr lang="en-US" dirty="0" smtClean="0"/>
              <a:t>Robbers seize it,</a:t>
            </a:r>
          </a:p>
          <a:p>
            <a:pPr>
              <a:buNone/>
            </a:pPr>
            <a:r>
              <a:rPr lang="en-US" dirty="0" smtClean="0"/>
              <a:t>Rich increase it,</a:t>
            </a:r>
          </a:p>
          <a:p>
            <a:pPr>
              <a:buNone/>
            </a:pPr>
            <a:r>
              <a:rPr lang="en-US" dirty="0" smtClean="0"/>
              <a:t>Gamblers lose it…</a:t>
            </a:r>
          </a:p>
          <a:p>
            <a:pPr>
              <a:buNone/>
            </a:pPr>
            <a:r>
              <a:rPr lang="en-US" dirty="0" smtClean="0"/>
              <a:t>I could use it.        </a:t>
            </a:r>
            <a:r>
              <a:rPr lang="en-US" dirty="0" smtClean="0">
                <a:solidFill>
                  <a:srgbClr val="FF0000"/>
                </a:solidFill>
              </a:rPr>
              <a:t>(Iambic </a:t>
            </a:r>
            <a:r>
              <a:rPr lang="en-US" dirty="0" err="1" smtClean="0">
                <a:solidFill>
                  <a:srgbClr val="FF0000"/>
                </a:solidFill>
              </a:rPr>
              <a:t>dimeter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186" y="199963"/>
            <a:ext cx="8314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METER (two syllables)</a:t>
            </a:r>
            <a:endParaRPr lang="en-US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Lengths of metrical feet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Meter</a:t>
            </a:r>
          </a:p>
          <a:p>
            <a:r>
              <a:rPr lang="en-US" sz="4400" dirty="0" err="1" smtClean="0"/>
              <a:t>Dimeter</a:t>
            </a:r>
            <a:endParaRPr lang="en-US" sz="4400" dirty="0" smtClean="0"/>
          </a:p>
          <a:p>
            <a:r>
              <a:rPr lang="en-US" sz="4400" dirty="0" err="1" smtClean="0"/>
              <a:t>Trimeter</a:t>
            </a:r>
            <a:endParaRPr lang="en-US" sz="4400" dirty="0" smtClean="0"/>
          </a:p>
          <a:p>
            <a:r>
              <a:rPr lang="en-US" sz="4400" dirty="0" smtClean="0"/>
              <a:t>Tetrameter</a:t>
            </a:r>
          </a:p>
          <a:p>
            <a:r>
              <a:rPr lang="en-US" sz="4400" dirty="0" smtClean="0"/>
              <a:t>Pentameter</a:t>
            </a:r>
          </a:p>
          <a:p>
            <a:r>
              <a:rPr lang="en-US" sz="4400" dirty="0" smtClean="0"/>
              <a:t>Hexameter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 syllables</a:t>
            </a:r>
          </a:p>
          <a:p>
            <a:r>
              <a:rPr lang="en-US" sz="4400" dirty="0" smtClean="0"/>
              <a:t>4 syllables</a:t>
            </a:r>
          </a:p>
          <a:p>
            <a:r>
              <a:rPr lang="en-US" sz="4400" dirty="0" smtClean="0"/>
              <a:t>6 syllables</a:t>
            </a:r>
          </a:p>
          <a:p>
            <a:r>
              <a:rPr lang="en-US" sz="4400" dirty="0" smtClean="0"/>
              <a:t>8 syllables</a:t>
            </a:r>
          </a:p>
          <a:p>
            <a:r>
              <a:rPr lang="en-US" sz="4400" dirty="0" smtClean="0"/>
              <a:t>10 syllables</a:t>
            </a:r>
          </a:p>
          <a:p>
            <a:r>
              <a:rPr lang="en-US" sz="4400" dirty="0" smtClean="0"/>
              <a:t>12 syllables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 the stress pattern with these three examples of tetrameter </a:t>
            </a:r>
            <a:r>
              <a:rPr lang="en-US" sz="3556" dirty="0" smtClean="0"/>
              <a:t>(4 feet).</a:t>
            </a:r>
            <a:endParaRPr lang="en-US" sz="3556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874046" y="1773936"/>
            <a:ext cx="3050709" cy="46238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>
                <a:hlinkClick r:id="rId2"/>
              </a:rPr>
              <a:t>A. Iambic</a:t>
            </a:r>
          </a:p>
          <a:p>
            <a:pPr>
              <a:buNone/>
            </a:pPr>
            <a:r>
              <a:rPr lang="en-US" b="1" i="1" dirty="0" smtClean="0">
                <a:hlinkClick r:id="rId2"/>
              </a:rPr>
              <a:t>  tetrameter </a:t>
            </a:r>
          </a:p>
          <a:p>
            <a:pPr>
              <a:buNone/>
            </a:pPr>
            <a:r>
              <a:rPr lang="en-US" b="1" i="1" dirty="0" smtClean="0">
                <a:hlinkClick r:id="rId2"/>
              </a:rPr>
              <a:t>(da DUM)</a:t>
            </a:r>
          </a:p>
          <a:p>
            <a:pPr>
              <a:buNone/>
            </a:pPr>
            <a:endParaRPr lang="en-US" b="1" i="1" dirty="0" smtClean="0">
              <a:hlinkClick r:id="rId2"/>
            </a:endParaRPr>
          </a:p>
          <a:p>
            <a:pPr>
              <a:buNone/>
            </a:pPr>
            <a:r>
              <a:rPr lang="en-US" b="1" i="1" dirty="0" smtClean="0">
                <a:hlinkClick r:id="rId2"/>
              </a:rPr>
              <a:t>B. Trochaic tetrameter</a:t>
            </a:r>
          </a:p>
          <a:p>
            <a:pPr>
              <a:buNone/>
            </a:pPr>
            <a:r>
              <a:rPr lang="en-US" b="1" i="1" dirty="0" smtClean="0">
                <a:hlinkClick r:id="rId2"/>
              </a:rPr>
              <a:t>(DUM da)</a:t>
            </a:r>
          </a:p>
          <a:p>
            <a:pPr>
              <a:buNone/>
            </a:pPr>
            <a:endParaRPr lang="en-US" b="1" i="1" dirty="0" smtClean="0">
              <a:hlinkClick r:id="rId2"/>
            </a:endParaRPr>
          </a:p>
          <a:p>
            <a:pPr>
              <a:buNone/>
            </a:pPr>
            <a:r>
              <a:rPr lang="en-US" b="1" i="1" dirty="0" smtClean="0">
                <a:hlinkClick r:id="rId2"/>
              </a:rPr>
              <a:t>C. Anapestic tetrameter</a:t>
            </a:r>
          </a:p>
          <a:p>
            <a:pPr>
              <a:buNone/>
            </a:pPr>
            <a:r>
              <a:rPr lang="en-US" b="1" i="1" dirty="0" smtClean="0">
                <a:hlinkClick r:id="rId2"/>
              </a:rPr>
              <a:t>(da da DUM)</a:t>
            </a:r>
          </a:p>
          <a:p>
            <a:pPr>
              <a:buNone/>
            </a:pPr>
            <a:endParaRPr lang="en-US" b="1" i="1" dirty="0" smtClean="0">
              <a:hlinkClick r:id="rId2"/>
            </a:endParaRPr>
          </a:p>
          <a:p>
            <a:pPr>
              <a:buNone/>
            </a:pPr>
            <a:r>
              <a:rPr lang="en-US" b="1" i="1" dirty="0" smtClean="0">
                <a:hlinkClick r:id="rId2"/>
              </a:rPr>
              <a:t>D. Spondee</a:t>
            </a:r>
          </a:p>
          <a:p>
            <a:pPr>
              <a:buNone/>
            </a:pPr>
            <a:r>
              <a:rPr lang="en-US" b="1" i="1" dirty="0" smtClean="0">
                <a:hlinkClick r:id="rId2"/>
              </a:rPr>
              <a:t>(DUM, DUM)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0" y="1773936"/>
            <a:ext cx="5636091" cy="4623816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i="1" dirty="0" smtClean="0">
                <a:hlinkClick r:id="rId2"/>
              </a:rPr>
              <a:t>"And the sheen of their spears was like stars on the sea" </a:t>
            </a:r>
            <a:endParaRPr lang="en-US" b="1" i="1" dirty="0" smtClean="0"/>
          </a:p>
          <a:p>
            <a:endParaRPr lang="en-US" b="1" i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i="1" dirty="0" smtClean="0">
                <a:hlinkClick r:id="rId3"/>
              </a:rPr>
              <a:t>"Because I could not stop for Death" </a:t>
            </a:r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i="1" dirty="0" smtClean="0">
                <a:hlinkClick r:id="rId4"/>
              </a:rPr>
              <a:t>"Peter, Peter , pumpkin-eater" </a:t>
            </a:r>
            <a:endParaRPr lang="en-US" b="1" i="1" dirty="0" smtClean="0"/>
          </a:p>
          <a:p>
            <a:pPr marL="633222" indent="-514350">
              <a:buFont typeface="+mj-lt"/>
              <a:buAutoNum type="arabicPeriod"/>
            </a:pPr>
            <a:endParaRPr lang="en-US" b="1" i="1" dirty="0" smtClean="0"/>
          </a:p>
          <a:p>
            <a:pPr marL="633222" indent="-514350">
              <a:buFont typeface="+mj-lt"/>
              <a:buAutoNum type="arabicPeriod"/>
            </a:pPr>
            <a:endParaRPr lang="en-US" b="1" i="1" dirty="0" smtClean="0">
              <a:solidFill>
                <a:srgbClr val="3366FF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en-US" b="1" i="1" u="sng" dirty="0" smtClean="0">
                <a:solidFill>
                  <a:srgbClr val="0000FF"/>
                </a:solidFill>
              </a:rPr>
              <a:t>“Babes sleep, teens dream, men sigh--we die.”</a:t>
            </a:r>
            <a:endParaRPr lang="en-US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775191"/>
            <a:ext cx="8686800" cy="5082809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None/>
            </a:pPr>
            <a:r>
              <a:rPr lang="en-US" b="1" i="1" dirty="0" smtClean="0">
                <a:hlinkClick r:id="rId2"/>
              </a:rPr>
              <a:t>1. "And the sheen of their spears was like stars on the sea” </a:t>
            </a:r>
            <a:endParaRPr lang="en-US" b="1" i="1" dirty="0" smtClean="0"/>
          </a:p>
          <a:p>
            <a:pPr marL="633222" indent="-514350">
              <a:buNone/>
            </a:pPr>
            <a:r>
              <a:rPr lang="en-US" b="1" i="1" dirty="0" smtClean="0"/>
              <a:t>	C. Anapestic</a:t>
            </a:r>
          </a:p>
          <a:p>
            <a:endParaRPr lang="en-US" b="1" i="1" dirty="0" smtClean="0"/>
          </a:p>
          <a:p>
            <a:pPr marL="633222" indent="-514350">
              <a:buNone/>
            </a:pPr>
            <a:r>
              <a:rPr lang="en-US" b="1" i="1" dirty="0" smtClean="0">
                <a:hlinkClick r:id="rId3"/>
              </a:rPr>
              <a:t>2. "Because I could not stop for Death" </a:t>
            </a:r>
            <a:endParaRPr lang="en-US" b="1" i="1" dirty="0" smtClean="0"/>
          </a:p>
          <a:p>
            <a:pPr marL="633222" indent="-514350">
              <a:buNone/>
            </a:pPr>
            <a:r>
              <a:rPr lang="en-US" b="1" i="1" dirty="0" smtClean="0"/>
              <a:t>	A. Iambic</a:t>
            </a:r>
          </a:p>
          <a:p>
            <a:pPr marL="633222" indent="-514350">
              <a:buFont typeface="+mj-lt"/>
              <a:buAutoNum type="arabicPeriod"/>
            </a:pPr>
            <a:endParaRPr lang="en-US" b="1" i="1" dirty="0" smtClean="0"/>
          </a:p>
          <a:p>
            <a:pPr marL="633222" indent="-514350">
              <a:buNone/>
            </a:pPr>
            <a:r>
              <a:rPr lang="en-US" b="1" i="1" dirty="0" smtClean="0">
                <a:hlinkClick r:id="rId4"/>
              </a:rPr>
              <a:t>3. "Peter, Peter, pumpkin-eater”</a:t>
            </a:r>
            <a:endParaRPr lang="en-US" b="1" i="1" dirty="0" smtClean="0"/>
          </a:p>
          <a:p>
            <a:pPr marL="633222" indent="-514350">
              <a:buNone/>
            </a:pPr>
            <a:r>
              <a:rPr lang="en-US" b="1" i="1" dirty="0" smtClean="0"/>
              <a:t>	B. Trochaic</a:t>
            </a:r>
          </a:p>
          <a:p>
            <a:pPr marL="633222" indent="-514350">
              <a:buNone/>
            </a:pPr>
            <a:endParaRPr lang="en-US" b="1" i="1" dirty="0" smtClean="0">
              <a:solidFill>
                <a:srgbClr val="60B5CC"/>
              </a:solidFill>
            </a:endParaRPr>
          </a:p>
          <a:p>
            <a:pPr marL="633222" indent="-514350">
              <a:buNone/>
            </a:pPr>
            <a:r>
              <a:rPr lang="en-US" b="1" i="1" u="sng" dirty="0" smtClean="0">
                <a:solidFill>
                  <a:srgbClr val="0000FF"/>
                </a:solidFill>
              </a:rPr>
              <a:t>4. “Babes sleep, teens dream, men sigh—we die.”</a:t>
            </a:r>
          </a:p>
          <a:p>
            <a:pPr marL="633222" indent="-514350">
              <a:buNone/>
            </a:pPr>
            <a:r>
              <a:rPr lang="en-US" b="1" dirty="0" smtClean="0"/>
              <a:t>	D. Spondee</a:t>
            </a:r>
          </a:p>
          <a:p>
            <a:pPr marL="925830" lvl="1" indent="-514350">
              <a:buNone/>
            </a:pPr>
            <a:r>
              <a:rPr lang="en-US" sz="3200" b="1" i="1" dirty="0" smtClean="0"/>
              <a:t>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Rhyme—gives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Feminine—2 syllables </a:t>
            </a:r>
          </a:p>
          <a:p>
            <a:pPr lvl="1">
              <a:buNone/>
            </a:pPr>
            <a:r>
              <a:rPr lang="en-US" dirty="0" smtClean="0"/>
              <a:t>	(can create comic tone as in limericks or add to rhythm as in rap.)</a:t>
            </a:r>
          </a:p>
          <a:p>
            <a:pPr lvl="5">
              <a:buNone/>
            </a:pPr>
            <a:r>
              <a:rPr lang="en-US" dirty="0" smtClean="0"/>
              <a:t>		</a:t>
            </a:r>
            <a:r>
              <a:rPr lang="en-US" sz="2323" i="1" dirty="0" smtClean="0"/>
              <a:t>Dreaming with a </a:t>
            </a:r>
            <a:r>
              <a:rPr lang="en-US" sz="2323" b="1" i="1" dirty="0" smtClean="0"/>
              <a:t>watering mouth</a:t>
            </a:r>
            <a:r>
              <a:rPr lang="en-US" sz="2323" i="1" dirty="0" smtClean="0"/>
              <a:t>, 	Wishing for a better life for my </a:t>
            </a:r>
            <a:r>
              <a:rPr lang="en-US" sz="2323" b="1" i="1" dirty="0" smtClean="0"/>
              <a:t>daughter and spouse</a:t>
            </a:r>
            <a:r>
              <a:rPr lang="en-US" sz="2323" i="1" dirty="0" smtClean="0"/>
              <a:t>, 	In this </a:t>
            </a:r>
            <a:r>
              <a:rPr lang="en-US" sz="2323" b="1" i="1" dirty="0" smtClean="0"/>
              <a:t>slaughtering house</a:t>
            </a:r>
            <a:r>
              <a:rPr lang="en-US" sz="2323" i="1" dirty="0" smtClean="0"/>
              <a:t>, caught up in bouts…  --Eminem </a:t>
            </a:r>
          </a:p>
          <a:p>
            <a:pPr lvl="1"/>
            <a:r>
              <a:rPr lang="en-US" sz="2581" dirty="0" smtClean="0"/>
              <a:t>Masculine—final syllable rhymes</a:t>
            </a:r>
          </a:p>
          <a:p>
            <a:pPr lvl="2">
              <a:buNone/>
            </a:pPr>
            <a:r>
              <a:rPr lang="en-US" dirty="0" smtClean="0"/>
              <a:t>		</a:t>
            </a:r>
            <a:r>
              <a:rPr lang="en-US" i="1" dirty="0" smtClean="0"/>
              <a:t>The boy found a </a:t>
            </a:r>
            <a:r>
              <a:rPr lang="en-US" b="1" i="1" dirty="0" smtClean="0"/>
              <a:t>dog.</a:t>
            </a:r>
          </a:p>
          <a:p>
            <a:pPr lvl="2">
              <a:buNone/>
            </a:pPr>
            <a:r>
              <a:rPr lang="en-US" i="1" dirty="0" smtClean="0"/>
              <a:t>		It was really a</a:t>
            </a:r>
            <a:r>
              <a:rPr lang="en-US" b="1" i="1" dirty="0" smtClean="0"/>
              <a:t> hog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Internal rhyme—words within line rhyme</a:t>
            </a:r>
          </a:p>
          <a:p>
            <a:pPr lvl="2">
              <a:buNone/>
            </a:pPr>
            <a:r>
              <a:rPr lang="en-US" dirty="0" smtClean="0"/>
              <a:t>		</a:t>
            </a:r>
            <a:r>
              <a:rPr lang="en-US" i="1" dirty="0" smtClean="0"/>
              <a:t>The boy had a toy.</a:t>
            </a:r>
          </a:p>
          <a:p>
            <a:pPr lvl="1"/>
            <a:r>
              <a:rPr lang="en-US" dirty="0" smtClean="0"/>
              <a:t>Near rhyme—close but not perfect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2118" i="1" dirty="0" smtClean="0">
                <a:cs typeface="Arial Unicode MS"/>
              </a:rPr>
              <a:t>One short sleep past, we wake </a:t>
            </a:r>
            <a:r>
              <a:rPr lang="en-US" sz="2118" b="1" i="1" dirty="0" smtClean="0">
                <a:cs typeface="Arial Unicode MS"/>
              </a:rPr>
              <a:t>eternally,</a:t>
            </a:r>
          </a:p>
          <a:p>
            <a:pPr>
              <a:buNone/>
            </a:pPr>
            <a:r>
              <a:rPr lang="en-US" sz="2118" i="1" dirty="0" smtClean="0">
                <a:cs typeface="Arial Unicode MS"/>
              </a:rPr>
              <a:t>			And death shall be no more; death, thou </a:t>
            </a:r>
            <a:r>
              <a:rPr lang="en-US" sz="2118" i="1" dirty="0" err="1" smtClean="0">
                <a:cs typeface="Arial Unicode MS"/>
              </a:rPr>
              <a:t>shalt</a:t>
            </a:r>
            <a:r>
              <a:rPr lang="en-US" sz="2118" i="1" u="sng" dirty="0" smtClean="0">
                <a:cs typeface="Arial Unicode MS"/>
              </a:rPr>
              <a:t> </a:t>
            </a:r>
            <a:r>
              <a:rPr lang="en-US" sz="2118" b="1" i="1" dirty="0" smtClean="0">
                <a:cs typeface="Arial Unicode MS"/>
              </a:rPr>
              <a:t>die.</a:t>
            </a:r>
          </a:p>
          <a:p>
            <a:pPr lvl="2">
              <a:buNone/>
            </a:pPr>
            <a:endParaRPr lang="en-US" dirty="0" smtClean="0"/>
          </a:p>
          <a:p>
            <a:pPr lvl="2">
              <a:buClr>
                <a:schemeClr val="accent1"/>
              </a:buCl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4007</TotalTime>
  <Words>2703</Words>
  <Application>Microsoft Macintosh PowerPoint</Application>
  <PresentationFormat>On-screen Show (4:3)</PresentationFormat>
  <Paragraphs>431</Paragraphs>
  <Slides>33</Slides>
  <Notes>1</Notes>
  <HiddenSlides>0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Module</vt:lpstr>
      <vt:lpstr>Introduction to Poetry</vt:lpstr>
      <vt:lpstr>Goals for Poetry I unit: </vt:lpstr>
      <vt:lpstr>Poetry and the AP Test</vt:lpstr>
      <vt:lpstr>Six Basic Areas of Study</vt:lpstr>
      <vt:lpstr>Slide 5</vt:lpstr>
      <vt:lpstr>Lengths of metrical feet</vt:lpstr>
      <vt:lpstr>Match the stress pattern with these three examples of tetrameter (4 feet).</vt:lpstr>
      <vt:lpstr>KEY</vt:lpstr>
      <vt:lpstr>2. Rhyme—gives resolution</vt:lpstr>
      <vt:lpstr>3. Poetic Structure  (Stanza Forms &amp;Syntax)</vt:lpstr>
      <vt:lpstr>Original Poem</vt:lpstr>
      <vt:lpstr>Thinking about the Structure:  Stanza Forms &amp; Syntax</vt:lpstr>
      <vt:lpstr>William Carlos Williams  (How does the structure of the poem enhance meaning?)</vt:lpstr>
      <vt:lpstr>4.Imagery </vt:lpstr>
      <vt:lpstr>Imagery (cont.)</vt:lpstr>
      <vt:lpstr>Imagery Exercise--Synesthesia</vt:lpstr>
      <vt:lpstr>Adding  to Imagery</vt:lpstr>
      <vt:lpstr>5. Intent</vt:lpstr>
      <vt:lpstr>“To An Athlete Dying Young” Lyric</vt:lpstr>
      <vt:lpstr>6. Tone</vt:lpstr>
      <vt:lpstr>Identifying tone in diction</vt:lpstr>
      <vt:lpstr>Practicing using tone</vt:lpstr>
      <vt:lpstr>Assignment</vt:lpstr>
      <vt:lpstr>Common Structures</vt:lpstr>
      <vt:lpstr>The Ballad</vt:lpstr>
      <vt:lpstr>Shakespearean Sonnet 18</vt:lpstr>
      <vt:lpstr>The Italian Sonnet: Death </vt:lpstr>
      <vt:lpstr>The Sonnet Assignment</vt:lpstr>
      <vt:lpstr>Answer these Questions for the sonnet assignment.</vt:lpstr>
      <vt:lpstr>TPCASTT Strategy</vt:lpstr>
      <vt:lpstr>Other Forms</vt:lpstr>
      <vt:lpstr>Villanelle—19 line dance song sung  by troubadour </vt:lpstr>
      <vt:lpstr>Am. Literary Movements  (Before multiple choice poetry test)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Poetry</dc:title>
  <dc:creator>Julia Frericks</dc:creator>
  <cp:lastModifiedBy>Julia Frericks</cp:lastModifiedBy>
  <cp:revision>51</cp:revision>
  <dcterms:created xsi:type="dcterms:W3CDTF">2013-10-08T21:30:01Z</dcterms:created>
  <dcterms:modified xsi:type="dcterms:W3CDTF">2013-10-08T21:36:35Z</dcterms:modified>
</cp:coreProperties>
</file>