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3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BA92-AD2C-423D-9A2A-B9767F983BEB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402B-F770-4953-B95E-632DDF306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BA92-AD2C-423D-9A2A-B9767F983BEB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402B-F770-4953-B95E-632DDF306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BA92-AD2C-423D-9A2A-B9767F983BEB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402B-F770-4953-B95E-632DDF306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BA92-AD2C-423D-9A2A-B9767F983BEB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402B-F770-4953-B95E-632DDF306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BA92-AD2C-423D-9A2A-B9767F983BEB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402B-F770-4953-B95E-632DDF306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BA92-AD2C-423D-9A2A-B9767F983BEB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402B-F770-4953-B95E-632DDF306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BA92-AD2C-423D-9A2A-B9767F983BEB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402B-F770-4953-B95E-632DDF306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BA92-AD2C-423D-9A2A-B9767F983BEB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402B-F770-4953-B95E-632DDF306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BA92-AD2C-423D-9A2A-B9767F983BEB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402B-F770-4953-B95E-632DDF306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BA92-AD2C-423D-9A2A-B9767F983BEB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402B-F770-4953-B95E-632DDF306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BA92-AD2C-423D-9A2A-B9767F983BEB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402B-F770-4953-B95E-632DDF306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ABA92-AD2C-423D-9A2A-B9767F983BEB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F402B-F770-4953-B95E-632DDF306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aLFQYbjYss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Ppqb0t_B0K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s8UL_9R_W-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5400" dirty="0" smtClean="0">
                <a:latin typeface="Bauhaus 93" pitchFamily="82" charset="0"/>
              </a:rPr>
              <a:t>Walt </a:t>
            </a:r>
            <a:br>
              <a:rPr lang="en-US" sz="5400" dirty="0" smtClean="0">
                <a:latin typeface="Bauhaus 93" pitchFamily="82" charset="0"/>
              </a:rPr>
            </a:br>
            <a:r>
              <a:rPr lang="en-US" sz="5400" dirty="0" smtClean="0">
                <a:latin typeface="Bauhaus 93" pitchFamily="82" charset="0"/>
              </a:rPr>
              <a:t>Whitman</a:t>
            </a:r>
            <a:br>
              <a:rPr lang="en-US" sz="5400" dirty="0" smtClean="0">
                <a:latin typeface="Bauhaus 93" pitchFamily="82" charset="0"/>
              </a:rPr>
            </a:br>
            <a:r>
              <a:rPr lang="en-US" sz="5400" dirty="0" smtClean="0">
                <a:latin typeface="Bauhaus 93" pitchFamily="82" charset="0"/>
              </a:rPr>
              <a:t>1819-1892</a:t>
            </a:r>
            <a:endParaRPr lang="en-US" sz="5400" dirty="0">
              <a:latin typeface="Bauhaus 93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Wa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295400"/>
            <a:ext cx="3213100" cy="4483395"/>
          </a:xfrm>
          <a:prstGeom prst="rect">
            <a:avLst/>
          </a:prstGeom>
        </p:spPr>
      </p:pic>
      <p:pic>
        <p:nvPicPr>
          <p:cNvPr id="1026" name="Picture 2" descr="C:\Program Files\Microsoft Office\MEDIA\CAGCAT10\j029889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4191000"/>
            <a:ext cx="1970227" cy="1608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Program Files\Microsoft Office\MEDIA\CAGCAT10\j029889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14600" cy="2196457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77500" lnSpcReduction="20000"/>
          </a:bodyPr>
          <a:lstStyle/>
          <a:p>
            <a:pPr lvl="0"/>
            <a:endParaRPr lang="en-US" i="1" dirty="0" smtClean="0"/>
          </a:p>
          <a:p>
            <a:pPr lvl="0"/>
            <a:endParaRPr lang="en-US" i="1" dirty="0" smtClean="0"/>
          </a:p>
          <a:p>
            <a:pPr lvl="0"/>
            <a:endParaRPr lang="en-US" i="1" dirty="0"/>
          </a:p>
          <a:p>
            <a:pPr lvl="5">
              <a:buNone/>
            </a:pPr>
            <a:r>
              <a:rPr lang="en-US" sz="3400" i="1" dirty="0" smtClean="0"/>
              <a:t>	Leaves of Grass </a:t>
            </a:r>
            <a:r>
              <a:rPr lang="en-US" sz="3400" dirty="0" smtClean="0"/>
              <a:t>(1855)—of which Emerson wrote to Whitman, </a:t>
            </a:r>
          </a:p>
          <a:p>
            <a:pPr lvl="5">
              <a:buNone/>
            </a:pPr>
            <a:r>
              <a:rPr lang="en-US" sz="3400" dirty="0" smtClean="0"/>
              <a:t>“I greet you at the beginning of a great career”—is a compilation of poetry. </a:t>
            </a:r>
          </a:p>
          <a:p>
            <a:pPr>
              <a:buNone/>
            </a:pPr>
            <a:endParaRPr lang="en-US" dirty="0"/>
          </a:p>
          <a:p>
            <a:pPr lvl="0"/>
            <a:r>
              <a:rPr lang="en-US" dirty="0"/>
              <a:t>Nurtured by the Transcendentalists, (despite having spent his young manhood in NYC) he expands their joy of nature to a love of all humanity.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Left his job as an editor when his newspaper took a pro-slavery stand.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Taught in country schools.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240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Readers were shocked by the unconventional subject matter and free verse (he broke from rhyme and meter).  </a:t>
            </a:r>
          </a:p>
          <a:p>
            <a:r>
              <a:rPr lang="en-US" sz="3200" dirty="0" smtClean="0"/>
              <a:t> </a:t>
            </a:r>
          </a:p>
          <a:p>
            <a:pPr lvl="0"/>
            <a:r>
              <a:rPr lang="en-US" sz="3200" dirty="0" smtClean="0"/>
              <a:t>A volunteer nurse in the Civil War.</a:t>
            </a:r>
          </a:p>
          <a:p>
            <a:r>
              <a:rPr lang="en-US" sz="3200" dirty="0" smtClean="0"/>
              <a:t> </a:t>
            </a:r>
          </a:p>
          <a:p>
            <a:pPr lvl="0"/>
            <a:r>
              <a:rPr lang="en-US" sz="3200" dirty="0" smtClean="0"/>
              <a:t>Suffered a stroke that paralyzed him for life.</a:t>
            </a:r>
          </a:p>
          <a:p>
            <a:r>
              <a:rPr lang="en-US" sz="3200" dirty="0" smtClean="0"/>
              <a:t> </a:t>
            </a:r>
          </a:p>
          <a:p>
            <a:pPr lvl="0"/>
            <a:r>
              <a:rPr lang="en-US" sz="3200" dirty="0" smtClean="0"/>
              <a:t>Despite his disillusionment with the </a:t>
            </a:r>
            <a:r>
              <a:rPr lang="en-US" sz="3200" i="1" dirty="0" smtClean="0"/>
              <a:t>material</a:t>
            </a:r>
            <a:r>
              <a:rPr lang="en-US" sz="3200" dirty="0" smtClean="0"/>
              <a:t> America, he held out hope for an </a:t>
            </a:r>
            <a:r>
              <a:rPr lang="en-US" sz="3200" i="1" dirty="0" smtClean="0"/>
              <a:t>other</a:t>
            </a:r>
            <a:r>
              <a:rPr lang="en-US" sz="3200" dirty="0" smtClean="0"/>
              <a:t> America.</a:t>
            </a:r>
          </a:p>
          <a:p>
            <a:r>
              <a:rPr lang="en-US" sz="3200" dirty="0" smtClean="0"/>
              <a:t> </a:t>
            </a:r>
          </a:p>
          <a:p>
            <a:pPr lvl="0"/>
            <a:r>
              <a:rPr lang="en-US" sz="3200" dirty="0" smtClean="0"/>
              <a:t>“Deathbed” version of </a:t>
            </a:r>
            <a:r>
              <a:rPr lang="en-US" sz="3200" i="1" dirty="0" smtClean="0"/>
              <a:t>Leaves of Grass-</a:t>
            </a:r>
            <a:r>
              <a:rPr lang="en-US" sz="3200" dirty="0" smtClean="0"/>
              <a:t>-1891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O Captain! My Captain!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O </a:t>
            </a:r>
            <a:r>
              <a:rPr lang="en-US" b="1" dirty="0"/>
              <a:t>Captain my Captain! our fearful trip is done,</a:t>
            </a:r>
            <a:br>
              <a:rPr lang="en-US" b="1" dirty="0"/>
            </a:br>
            <a:r>
              <a:rPr lang="en-US" b="1" dirty="0"/>
              <a:t>The ship has weathered every rack, the prize we sought is won,</a:t>
            </a:r>
            <a:br>
              <a:rPr lang="en-US" b="1" dirty="0"/>
            </a:br>
            <a:r>
              <a:rPr lang="en-US" b="1" dirty="0"/>
              <a:t>The port is near, the bells I hear, the people all exulting,</a:t>
            </a:r>
            <a:br>
              <a:rPr lang="en-US" b="1" dirty="0"/>
            </a:br>
            <a:r>
              <a:rPr lang="en-US" b="1" dirty="0"/>
              <a:t>While follow eyes the steady keel, the vessel grim and daring;</a:t>
            </a:r>
            <a:br>
              <a:rPr lang="en-US" b="1" dirty="0"/>
            </a:br>
            <a:r>
              <a:rPr lang="en-US" b="1" dirty="0"/>
              <a:t>But O heart! heart! heart!</a:t>
            </a:r>
            <a:br>
              <a:rPr lang="en-US" b="1" dirty="0"/>
            </a:br>
            <a:r>
              <a:rPr lang="en-US" b="1" dirty="0"/>
              <a:t>O the bleeding drops of red,</a:t>
            </a:r>
            <a:br>
              <a:rPr lang="en-US" b="1" dirty="0"/>
            </a:br>
            <a:r>
              <a:rPr lang="en-US" b="1" dirty="0"/>
              <a:t>Where on the deck my Captain lies,</a:t>
            </a:r>
            <a:br>
              <a:rPr lang="en-US" b="1" dirty="0"/>
            </a:br>
            <a:r>
              <a:rPr lang="en-US" b="1" dirty="0"/>
              <a:t>Fallen cold and dead.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O Captain! my Captain! rise up and hear the bells;</a:t>
            </a:r>
            <a:br>
              <a:rPr lang="en-US" b="1" dirty="0"/>
            </a:br>
            <a:r>
              <a:rPr lang="en-US" b="1" dirty="0"/>
              <a:t>Rise up--for you the flag is flung for you the bugle trills,</a:t>
            </a:r>
            <a:br>
              <a:rPr lang="en-US" b="1" dirty="0"/>
            </a:br>
            <a:r>
              <a:rPr lang="en-US" b="1" dirty="0"/>
              <a:t>For you bouquets and </a:t>
            </a:r>
            <a:r>
              <a:rPr lang="en-US" b="1" dirty="0" err="1"/>
              <a:t>ribboned</a:t>
            </a:r>
            <a:r>
              <a:rPr lang="en-US" b="1" dirty="0"/>
              <a:t> wreaths for you the shores a-crowding,</a:t>
            </a:r>
            <a:br>
              <a:rPr lang="en-US" b="1" dirty="0"/>
            </a:br>
            <a:r>
              <a:rPr lang="en-US" b="1" dirty="0"/>
              <a:t>For you they call, the swaying mass, their eager faces turning;</a:t>
            </a:r>
            <a:br>
              <a:rPr lang="en-US" b="1" dirty="0"/>
            </a:br>
            <a:r>
              <a:rPr lang="en-US" b="1" dirty="0"/>
              <a:t>Here Captain! dear father!</a:t>
            </a:r>
            <a:br>
              <a:rPr lang="en-US" b="1" dirty="0"/>
            </a:br>
            <a:r>
              <a:rPr lang="en-US" b="1" dirty="0"/>
              <a:t>This arm beneath your head!</a:t>
            </a:r>
            <a:br>
              <a:rPr lang="en-US" b="1" dirty="0"/>
            </a:br>
            <a:r>
              <a:rPr lang="en-US" b="1" dirty="0"/>
              <a:t>It is some dream that on the deck,</a:t>
            </a:r>
            <a:br>
              <a:rPr lang="en-US" b="1" dirty="0"/>
            </a:br>
            <a:r>
              <a:rPr lang="en-US" b="1" dirty="0"/>
              <a:t>You've fallen cold and dead.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My Captain does not answer, his lips are pale and still;</a:t>
            </a:r>
            <a:br>
              <a:rPr lang="en-US" b="1" dirty="0"/>
            </a:br>
            <a:r>
              <a:rPr lang="en-US" b="1" dirty="0"/>
              <a:t>My father does not feel my arm, he has no pulse nor will;</a:t>
            </a:r>
            <a:br>
              <a:rPr lang="en-US" b="1" dirty="0"/>
            </a:br>
            <a:r>
              <a:rPr lang="en-US" b="1" dirty="0"/>
              <a:t>The ship is anchored safe and sound, its voyage closed and done;</a:t>
            </a:r>
            <a:br>
              <a:rPr lang="en-US" b="1" dirty="0"/>
            </a:br>
            <a:r>
              <a:rPr lang="en-US" b="1" dirty="0"/>
              <a:t>From fearful trip the victor ship comes in with object won;</a:t>
            </a:r>
            <a:br>
              <a:rPr lang="en-US" b="1" dirty="0"/>
            </a:br>
            <a:r>
              <a:rPr lang="en-US" b="1" dirty="0"/>
              <a:t>Exult O shores, and ring O bells!</a:t>
            </a:r>
            <a:br>
              <a:rPr lang="en-US" b="1" dirty="0"/>
            </a:br>
            <a:r>
              <a:rPr lang="en-US" b="1" dirty="0"/>
              <a:t>But I, with mournful tread,</a:t>
            </a:r>
            <a:br>
              <a:rPr lang="en-US" b="1" dirty="0"/>
            </a:br>
            <a:r>
              <a:rPr lang="en-US" b="1" dirty="0"/>
              <a:t>Walk the deck my Captain lies,</a:t>
            </a:r>
            <a:br>
              <a:rPr lang="en-US" b="1" dirty="0"/>
            </a:br>
            <a:r>
              <a:rPr lang="en-US" b="1" dirty="0"/>
              <a:t>Fallen cold and dead.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http://www.youtube.com/watch?v=aLFQYbjYsso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http://www.youtube.com/watch?v=Ppqb0t_B0KY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http://www.youtube.com/watch?v=s8UL_9R_W-Y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35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Walt  Whitman 1819-1892</vt:lpstr>
      <vt:lpstr>Slide 2</vt:lpstr>
      <vt:lpstr>Slide 3</vt:lpstr>
      <vt:lpstr>O Captain! My Captain!</vt:lpstr>
      <vt:lpstr> </vt:lpstr>
      <vt:lpstr>Slide 6</vt:lpstr>
      <vt:lpstr>Slide 7</vt:lpstr>
    </vt:vector>
  </TitlesOfParts>
  <Company>I.S.D. 742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Walt  Whitman 1819-1892</dc:title>
  <dc:creator>teacher</dc:creator>
  <cp:lastModifiedBy>teacher</cp:lastModifiedBy>
  <cp:revision>20</cp:revision>
  <dcterms:created xsi:type="dcterms:W3CDTF">2009-11-23T14:10:19Z</dcterms:created>
  <dcterms:modified xsi:type="dcterms:W3CDTF">2010-11-12T23:16:41Z</dcterms:modified>
</cp:coreProperties>
</file>