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3942-2290-4382-BD89-279EC41F8DD2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C039-8D0E-4C31-AF83-A2FBD4969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696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Overview of the </a:t>
            </a:r>
            <a:r>
              <a:rPr lang="en-US" b="1" dirty="0" smtClean="0"/>
              <a:t>Romantic Period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153400" cy="50292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Distinctly </a:t>
            </a:r>
            <a:r>
              <a:rPr lang="en-US" sz="3600" dirty="0">
                <a:solidFill>
                  <a:schemeClr val="tx1"/>
                </a:solidFill>
              </a:rPr>
              <a:t>American </a:t>
            </a:r>
            <a:r>
              <a:rPr lang="en-US" sz="3600" dirty="0" smtClean="0">
                <a:solidFill>
                  <a:schemeClr val="tx1"/>
                </a:solidFill>
              </a:rPr>
              <a:t>Literature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With emphasis 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national pride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supernaturalism </a:t>
            </a:r>
            <a:r>
              <a:rPr lang="en-US" sz="3600" dirty="0" smtClean="0">
                <a:solidFill>
                  <a:schemeClr val="tx1"/>
                </a:solidFill>
              </a:rPr>
              <a:t>(gothic</a:t>
            </a:r>
            <a:r>
              <a:rPr lang="en-US" sz="3600" dirty="0" smtClean="0">
                <a:solidFill>
                  <a:schemeClr val="tx1"/>
                </a:solidFill>
              </a:rPr>
              <a:t>)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individuality 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imagination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beauty </a:t>
            </a:r>
            <a:r>
              <a:rPr lang="en-US" sz="3600" dirty="0" smtClean="0">
                <a:solidFill>
                  <a:schemeClr val="tx1"/>
                </a:solidFill>
              </a:rPr>
              <a:t>of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nature and the</a:t>
            </a:r>
            <a:r>
              <a:rPr lang="en-US" sz="3600" dirty="0" smtClean="0">
                <a:solidFill>
                  <a:schemeClr val="tx1"/>
                </a:solidFill>
              </a:rPr>
              <a:t> exotic</a:t>
            </a:r>
          </a:p>
          <a:p>
            <a:pPr algn="l">
              <a:buFont typeface="Arial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Focus now shifts from </a:t>
            </a:r>
            <a:r>
              <a:rPr lang="en-US" dirty="0" smtClean="0">
                <a:solidFill>
                  <a:schemeClr val="accent2"/>
                </a:solidFill>
              </a:rPr>
              <a:t>Classicism</a:t>
            </a:r>
            <a:r>
              <a:rPr lang="en-US" dirty="0" smtClean="0"/>
              <a:t> (Age </a:t>
            </a:r>
            <a:r>
              <a:rPr lang="en-US" dirty="0"/>
              <a:t>of </a:t>
            </a:r>
            <a:r>
              <a:rPr lang="en-US" dirty="0" smtClean="0"/>
              <a:t>Reason</a:t>
            </a:r>
            <a:r>
              <a:rPr lang="en-US" dirty="0"/>
              <a:t>) to </a:t>
            </a:r>
            <a:r>
              <a:rPr lang="en-US" dirty="0" smtClean="0">
                <a:solidFill>
                  <a:schemeClr val="accent2"/>
                </a:solidFill>
              </a:rPr>
              <a:t>Romanticism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sz="3200" dirty="0"/>
              <a:t>A shift from</a:t>
            </a:r>
            <a:r>
              <a:rPr lang="en-US" sz="3200" dirty="0" smtClean="0"/>
              <a:t> reason </a:t>
            </a:r>
            <a:r>
              <a:rPr lang="en-US" sz="3200" dirty="0"/>
              <a:t>to</a:t>
            </a:r>
            <a:r>
              <a:rPr lang="en-US" sz="3200" dirty="0" smtClean="0"/>
              <a:t> emotion</a:t>
            </a:r>
            <a:endParaRPr lang="en-US" sz="3200" dirty="0"/>
          </a:p>
          <a:p>
            <a:pPr lvl="1"/>
            <a:r>
              <a:rPr lang="en-US" sz="3200" dirty="0"/>
              <a:t>A shift from</a:t>
            </a:r>
            <a:r>
              <a:rPr lang="en-US" sz="3200" dirty="0" smtClean="0"/>
              <a:t> traditional </a:t>
            </a:r>
            <a:r>
              <a:rPr lang="en-US" sz="3200" dirty="0"/>
              <a:t>to</a:t>
            </a:r>
            <a:r>
              <a:rPr lang="en-US" sz="3200" dirty="0" smtClean="0"/>
              <a:t> imaginative</a:t>
            </a:r>
            <a:endParaRPr lang="en-US" sz="3200" dirty="0"/>
          </a:p>
          <a:p>
            <a:pPr lvl="1"/>
            <a:r>
              <a:rPr lang="en-US" sz="3200" dirty="0"/>
              <a:t>A shift from taming nature to learning from &amp; appreciating </a:t>
            </a:r>
            <a:r>
              <a:rPr lang="en-US" sz="3200" dirty="0" smtClean="0"/>
              <a:t>it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This is the age of the </a:t>
            </a:r>
            <a:r>
              <a:rPr lang="en-US" sz="3200" dirty="0" smtClean="0">
                <a:solidFill>
                  <a:srgbClr val="C0504D"/>
                </a:solidFill>
              </a:rPr>
              <a:t>Transcendentalists</a:t>
            </a:r>
            <a:r>
              <a:rPr lang="en-US" sz="3200" dirty="0" smtClean="0"/>
              <a:t> (those who “transcended” the petty things of the world)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Romantic Writers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b="1" dirty="0" smtClean="0"/>
              <a:t>Washington Irving (1783-1859)</a:t>
            </a:r>
          </a:p>
          <a:p>
            <a:pPr lvl="1"/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 smtClean="0"/>
              <a:t> popular </a:t>
            </a:r>
            <a:r>
              <a:rPr lang="en-US" sz="3600" dirty="0" smtClean="0"/>
              <a:t>fiction writer </a:t>
            </a:r>
            <a:r>
              <a:rPr lang="en-US" sz="3600" dirty="0" smtClean="0"/>
              <a:t>with </a:t>
            </a:r>
            <a:r>
              <a:rPr lang="en-US" sz="3600" dirty="0" smtClean="0"/>
              <a:t>international fame</a:t>
            </a:r>
            <a:endParaRPr lang="en-US" sz="3600" dirty="0" smtClean="0"/>
          </a:p>
          <a:p>
            <a:pPr lvl="1"/>
            <a:r>
              <a:rPr lang="en-US" sz="3600" dirty="0" smtClean="0"/>
              <a:t>D</a:t>
            </a:r>
            <a:r>
              <a:rPr lang="en-US" sz="3600" dirty="0" smtClean="0"/>
              <a:t>epicted escapes—</a:t>
            </a:r>
            <a:r>
              <a:rPr lang="en-US" sz="3600" dirty="0" smtClean="0"/>
              <a:t>magical fairytale stories</a:t>
            </a:r>
            <a:endParaRPr lang="en-US" sz="3600" dirty="0"/>
          </a:p>
          <a:p>
            <a:pPr lvl="1"/>
            <a:r>
              <a:rPr lang="en-US" sz="3600" dirty="0"/>
              <a:t>Rip Van Winkle (opposite of Franklin) made Irving immortal. </a:t>
            </a:r>
            <a:r>
              <a:rPr lang="en-US" sz="3600" dirty="0" smtClean="0"/>
              <a:t> (Rip had </a:t>
            </a:r>
            <a:r>
              <a:rPr lang="en-US" sz="3600" dirty="0"/>
              <a:t>no ambition and would rather “starve on a penny” than “work for a pound</a:t>
            </a:r>
            <a:r>
              <a:rPr lang="en-US" sz="3600" dirty="0" smtClean="0"/>
              <a:t>.</a:t>
            </a:r>
            <a:r>
              <a:rPr lang="en-US" sz="3600" dirty="0" smtClean="0"/>
              <a:t>”)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sz="3765" b="1" dirty="0" smtClean="0"/>
              <a:t>Nathaniel Hawthorne</a:t>
            </a:r>
          </a:p>
          <a:p>
            <a:pPr lvl="1"/>
            <a:r>
              <a:rPr lang="en-US" dirty="0" smtClean="0"/>
              <a:t>Ancestor was one of the judges who condemned the “witches” of Salem; he was no Puritan.  Lived with reformers (Transcendentalists), wrote </a:t>
            </a:r>
            <a:r>
              <a:rPr lang="en-US" i="1" dirty="0" smtClean="0"/>
              <a:t>The Scarlet Letter</a:t>
            </a:r>
            <a:endParaRPr lang="en-US" b="1" dirty="0" smtClean="0"/>
          </a:p>
          <a:p>
            <a:r>
              <a:rPr lang="en-US" sz="3765" b="1" dirty="0" smtClean="0"/>
              <a:t>James </a:t>
            </a:r>
            <a:r>
              <a:rPr lang="en-US" sz="3765" b="1" dirty="0" err="1"/>
              <a:t>Fenimore</a:t>
            </a:r>
            <a:r>
              <a:rPr lang="en-US" sz="3765" b="1" dirty="0"/>
              <a:t> </a:t>
            </a:r>
            <a:r>
              <a:rPr lang="en-US" sz="3765" b="1" dirty="0" smtClean="0"/>
              <a:t>Cooper</a:t>
            </a:r>
          </a:p>
          <a:p>
            <a:pPr lvl="1"/>
            <a:r>
              <a:rPr lang="en-US" dirty="0"/>
              <a:t>Known for novels of the American frontier</a:t>
            </a:r>
          </a:p>
          <a:p>
            <a:pPr lvl="1"/>
            <a:r>
              <a:rPr lang="en-US" i="1" dirty="0" err="1" smtClean="0"/>
              <a:t>Deerslayer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Last of the Mohicans</a:t>
            </a:r>
          </a:p>
          <a:p>
            <a:pPr lvl="1">
              <a:buNone/>
            </a:pPr>
            <a:r>
              <a:rPr lang="en-US" sz="3600" b="1" dirty="0" smtClean="0"/>
              <a:t>Edgar </a:t>
            </a:r>
            <a:r>
              <a:rPr lang="en-US" sz="3600" b="1" dirty="0" smtClean="0"/>
              <a:t>Allen Poe</a:t>
            </a:r>
          </a:p>
          <a:p>
            <a:pPr lvl="1"/>
            <a:r>
              <a:rPr lang="en-US" dirty="0" smtClean="0"/>
              <a:t>Short story writer with a short life who was short on money.</a:t>
            </a:r>
            <a:endParaRPr lang="en-US" dirty="0" smtClean="0"/>
          </a:p>
          <a:p>
            <a:r>
              <a:rPr lang="en-US" sz="3765" b="1" dirty="0" smtClean="0"/>
              <a:t>Herman Melville</a:t>
            </a:r>
          </a:p>
          <a:p>
            <a:pPr lvl="1"/>
            <a:r>
              <a:rPr lang="en-US" dirty="0" smtClean="0"/>
              <a:t>Experienced sailor, wrote </a:t>
            </a:r>
            <a:r>
              <a:rPr lang="en-US" i="1" dirty="0" smtClean="0"/>
              <a:t>Moby-Dick</a:t>
            </a:r>
            <a:r>
              <a:rPr lang="en-US" dirty="0" smtClean="0"/>
              <a:t>—greatest American novel? </a:t>
            </a:r>
            <a:endParaRPr lang="en-US" dirty="0" smtClean="0"/>
          </a:p>
          <a:p>
            <a:pPr lvl="1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8229600" cy="54403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b="1" dirty="0" smtClean="0"/>
              <a:t>Ralph Waldo Emerson</a:t>
            </a:r>
          </a:p>
          <a:p>
            <a:pPr lvl="1"/>
            <a:r>
              <a:rPr lang="en-US" dirty="0" smtClean="0"/>
              <a:t>Essay </a:t>
            </a:r>
            <a:r>
              <a:rPr lang="en-US" dirty="0" smtClean="0"/>
              <a:t>writer. Believed in </a:t>
            </a:r>
            <a:r>
              <a:rPr lang="en-US" dirty="0" smtClean="0"/>
              <a:t>the vast possibilities of the </a:t>
            </a:r>
            <a:r>
              <a:rPr lang="en-US" dirty="0" smtClean="0"/>
              <a:t>mind</a:t>
            </a:r>
            <a:r>
              <a:rPr lang="en-US" dirty="0" smtClean="0"/>
              <a:t>. N</a:t>
            </a:r>
            <a:r>
              <a:rPr lang="en-US" dirty="0" smtClean="0"/>
              <a:t>ature </a:t>
            </a:r>
            <a:r>
              <a:rPr lang="en-US" dirty="0" smtClean="0"/>
              <a:t>more important than</a:t>
            </a:r>
            <a:r>
              <a:rPr lang="en-US" dirty="0" smtClean="0"/>
              <a:t> worldly things</a:t>
            </a:r>
          </a:p>
          <a:p>
            <a:pPr>
              <a:buNone/>
            </a:pPr>
            <a:r>
              <a:rPr lang="en-US" sz="3600" b="1" dirty="0" smtClean="0"/>
              <a:t>    Henry </a:t>
            </a:r>
            <a:r>
              <a:rPr lang="en-US" sz="3600" b="1" dirty="0" smtClean="0"/>
              <a:t>David Thoreau</a:t>
            </a:r>
          </a:p>
          <a:p>
            <a:pPr lvl="1"/>
            <a:r>
              <a:rPr lang="en-US" dirty="0" smtClean="0"/>
              <a:t>Unconventional life, writings influenced Gandhi and Martin Luther King, Jr.</a:t>
            </a:r>
          </a:p>
          <a:p>
            <a:pPr lvl="1">
              <a:buNone/>
            </a:pPr>
            <a:r>
              <a:rPr lang="en-US" sz="3600" b="1" dirty="0" smtClean="0"/>
              <a:t>Walt </a:t>
            </a:r>
            <a:r>
              <a:rPr lang="en-US" sz="3600" b="1" dirty="0" smtClean="0"/>
              <a:t>Whitman</a:t>
            </a:r>
          </a:p>
          <a:p>
            <a:pPr lvl="1">
              <a:buNone/>
            </a:pPr>
            <a:r>
              <a:rPr lang="en-US" dirty="0" smtClean="0"/>
              <a:t>	--controversial in his</a:t>
            </a:r>
            <a:r>
              <a:rPr lang="en-US" dirty="0" smtClean="0"/>
              <a:t> </a:t>
            </a:r>
            <a:r>
              <a:rPr lang="en-US" dirty="0" smtClean="0"/>
              <a:t>openness,</a:t>
            </a:r>
            <a:r>
              <a:rPr lang="en-US" dirty="0" smtClean="0"/>
              <a:t> homosexual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86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Transcendentalists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Poets</a:t>
            </a:r>
          </a:p>
          <a:p>
            <a:r>
              <a:rPr lang="en-US" sz="4400" b="1" dirty="0" smtClean="0"/>
              <a:t>Emily Dickenson</a:t>
            </a:r>
          </a:p>
          <a:p>
            <a:pPr lvl="1"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--an isolated poetic </a:t>
            </a:r>
            <a:r>
              <a:rPr lang="en-US" sz="4000" dirty="0" smtClean="0"/>
              <a:t>genius</a:t>
            </a:r>
            <a:endParaRPr lang="en-US" b="1" dirty="0" smtClean="0"/>
          </a:p>
          <a:p>
            <a:r>
              <a:rPr lang="en-US" sz="4400" b="1" dirty="0" smtClean="0"/>
              <a:t>Henry </a:t>
            </a:r>
            <a:r>
              <a:rPr lang="en-US" sz="4400" b="1" dirty="0" smtClean="0"/>
              <a:t>Wadsworth Longfellow</a:t>
            </a:r>
          </a:p>
          <a:p>
            <a:pPr lvl="1"/>
            <a:r>
              <a:rPr lang="en-US" dirty="0" smtClean="0"/>
              <a:t>Best known “Fire-side poet” and most successful poet of his age</a:t>
            </a:r>
            <a:endParaRPr lang="en-US" b="1" dirty="0" smtClean="0"/>
          </a:p>
          <a:p>
            <a:r>
              <a:rPr lang="en-US" sz="4400" b="1" dirty="0" smtClean="0"/>
              <a:t>William </a:t>
            </a:r>
            <a:r>
              <a:rPr lang="en-US" sz="4400" b="1" dirty="0" smtClean="0"/>
              <a:t>Cullen Bryant</a:t>
            </a:r>
          </a:p>
          <a:p>
            <a:pPr lvl="1"/>
            <a:r>
              <a:rPr lang="en-US" dirty="0" smtClean="0"/>
              <a:t>Read at </a:t>
            </a:r>
            <a:r>
              <a:rPr lang="en-US" dirty="0" smtClean="0"/>
              <a:t>1 yr</a:t>
            </a:r>
            <a:r>
              <a:rPr lang="en-US" dirty="0" smtClean="0"/>
              <a:t>. 4 months</a:t>
            </a:r>
            <a:endParaRPr lang="en-US" dirty="0" smtClean="0"/>
          </a:p>
          <a:p>
            <a:pPr lvl="1"/>
            <a:r>
              <a:rPr lang="en-US" dirty="0" smtClean="0"/>
              <a:t>Staunch </a:t>
            </a:r>
            <a:r>
              <a:rPr lang="en-US" dirty="0" smtClean="0"/>
              <a:t>supporter of Abe </a:t>
            </a:r>
            <a:r>
              <a:rPr lang="en-US" dirty="0" smtClean="0"/>
              <a:t>Lincoln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318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Overview of the Romantic Period </vt:lpstr>
      <vt:lpstr>Slide 2</vt:lpstr>
      <vt:lpstr>Romantic Writers</vt:lpstr>
      <vt:lpstr>Slide 4</vt:lpstr>
      <vt:lpstr>Slide 5</vt:lpstr>
      <vt:lpstr>Slide 6</vt:lpstr>
    </vt:vector>
  </TitlesOfParts>
  <Company>I.S.D. 742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Romantic Period </dc:title>
  <dc:creator>teacher</dc:creator>
  <cp:lastModifiedBy>Julia Frericks</cp:lastModifiedBy>
  <cp:revision>12</cp:revision>
  <dcterms:created xsi:type="dcterms:W3CDTF">2013-10-21T13:16:44Z</dcterms:created>
  <dcterms:modified xsi:type="dcterms:W3CDTF">2013-10-21T13:50:34Z</dcterms:modified>
</cp:coreProperties>
</file>